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7" r:id="rId42"/>
    <p:sldId id="296" r:id="rId43"/>
    <p:sldId id="298" r:id="rId44"/>
    <p:sldId id="299" r:id="rId45"/>
    <p:sldId id="300" r:id="rId46"/>
    <p:sldId id="301" r:id="rId47"/>
    <p:sldId id="302" r:id="rId48"/>
    <p:sldId id="303" r:id="rId49"/>
    <p:sldId id="304" r:id="rId50"/>
    <p:sldId id="305"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9" autoAdjust="0"/>
    <p:restoredTop sz="94933" autoAdjust="0"/>
  </p:normalViewPr>
  <p:slideViewPr>
    <p:cSldViewPr snapToGrid="0">
      <p:cViewPr varScale="1">
        <p:scale>
          <a:sx n="83" d="100"/>
          <a:sy n="83" d="100"/>
        </p:scale>
        <p:origin x="733"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4831F4F-81DC-4972-9B3B-F53DA49DB3B6}" type="doc">
      <dgm:prSet loTypeId="urn:microsoft.com/office/officeart/2005/8/layout/pyramid1" loCatId="pyramid" qsTypeId="urn:microsoft.com/office/officeart/2005/8/quickstyle/simple1" qsCatId="simple" csTypeId="urn:microsoft.com/office/officeart/2005/8/colors/colorful4" csCatId="colorful" phldr="1"/>
      <dgm:spPr/>
    </dgm:pt>
    <dgm:pt modelId="{01937AFD-6366-4833-9ABC-8956208CB985}">
      <dgm:prSet phldrT="[テキスト]"/>
      <dgm:spPr/>
      <dgm:t>
        <a:bodyPr/>
        <a:lstStyle/>
        <a:p>
          <a:r>
            <a:rPr kumimoji="1" lang="ja-JP" altLang="en-US" dirty="0"/>
            <a:t>経営理念</a:t>
          </a:r>
        </a:p>
      </dgm:t>
    </dgm:pt>
    <dgm:pt modelId="{64656C9C-BFCC-4CF4-A173-7B55E93E8B07}" type="parTrans" cxnId="{91248C9B-6A03-41DF-A6C2-C89F93F87EF3}">
      <dgm:prSet/>
      <dgm:spPr/>
      <dgm:t>
        <a:bodyPr/>
        <a:lstStyle/>
        <a:p>
          <a:endParaRPr kumimoji="1" lang="ja-JP" altLang="en-US"/>
        </a:p>
      </dgm:t>
    </dgm:pt>
    <dgm:pt modelId="{150E2147-2C8D-4782-BFE1-F09642DB1FC5}" type="sibTrans" cxnId="{91248C9B-6A03-41DF-A6C2-C89F93F87EF3}">
      <dgm:prSet/>
      <dgm:spPr/>
      <dgm:t>
        <a:bodyPr/>
        <a:lstStyle/>
        <a:p>
          <a:endParaRPr kumimoji="1" lang="ja-JP" altLang="en-US"/>
        </a:p>
      </dgm:t>
    </dgm:pt>
    <dgm:pt modelId="{7470C912-A8FF-4477-981C-5F5F9271666D}">
      <dgm:prSet phldrT="[テキスト]"/>
      <dgm:spPr/>
      <dgm:t>
        <a:bodyPr/>
        <a:lstStyle/>
        <a:p>
          <a:r>
            <a:rPr kumimoji="1" lang="ja-JP" altLang="en-US" dirty="0"/>
            <a:t>ビジョン</a:t>
          </a:r>
        </a:p>
      </dgm:t>
    </dgm:pt>
    <dgm:pt modelId="{68AF34D9-AA7E-4169-846E-280969D46D81}" type="parTrans" cxnId="{8BAA2A6A-FA80-48F2-BEFD-C3D905890BA9}">
      <dgm:prSet/>
      <dgm:spPr/>
      <dgm:t>
        <a:bodyPr/>
        <a:lstStyle/>
        <a:p>
          <a:endParaRPr kumimoji="1" lang="ja-JP" altLang="en-US"/>
        </a:p>
      </dgm:t>
    </dgm:pt>
    <dgm:pt modelId="{7A940974-2748-46AD-A38F-045FE2A2FE95}" type="sibTrans" cxnId="{8BAA2A6A-FA80-48F2-BEFD-C3D905890BA9}">
      <dgm:prSet/>
      <dgm:spPr/>
      <dgm:t>
        <a:bodyPr/>
        <a:lstStyle/>
        <a:p>
          <a:endParaRPr kumimoji="1" lang="ja-JP" altLang="en-US"/>
        </a:p>
      </dgm:t>
    </dgm:pt>
    <dgm:pt modelId="{B7C981E8-7EF1-4822-ABD6-51D8C23B00B9}">
      <dgm:prSet phldrT="[テキスト]"/>
      <dgm:spPr/>
      <dgm:t>
        <a:bodyPr/>
        <a:lstStyle/>
        <a:p>
          <a:r>
            <a:rPr kumimoji="1" lang="ja-JP" altLang="en-US" dirty="0"/>
            <a:t>戦略</a:t>
          </a:r>
        </a:p>
      </dgm:t>
    </dgm:pt>
    <dgm:pt modelId="{1ABD5073-B0B6-425D-92BC-DF0DBF781265}" type="parTrans" cxnId="{D086A193-ED80-44FE-90AA-CEE5F6B4F040}">
      <dgm:prSet/>
      <dgm:spPr/>
      <dgm:t>
        <a:bodyPr/>
        <a:lstStyle/>
        <a:p>
          <a:endParaRPr kumimoji="1" lang="ja-JP" altLang="en-US"/>
        </a:p>
      </dgm:t>
    </dgm:pt>
    <dgm:pt modelId="{B8DC9284-2793-456E-8E28-99ADA223B19C}" type="sibTrans" cxnId="{D086A193-ED80-44FE-90AA-CEE5F6B4F040}">
      <dgm:prSet/>
      <dgm:spPr/>
      <dgm:t>
        <a:bodyPr/>
        <a:lstStyle/>
        <a:p>
          <a:endParaRPr kumimoji="1" lang="ja-JP" altLang="en-US"/>
        </a:p>
      </dgm:t>
    </dgm:pt>
    <dgm:pt modelId="{C55B6AE2-CE7E-4053-BE28-38F58DC7DD2C}">
      <dgm:prSet phldrT="[テキスト]"/>
      <dgm:spPr/>
      <dgm:t>
        <a:bodyPr/>
        <a:lstStyle/>
        <a:p>
          <a:r>
            <a:rPr kumimoji="1" lang="ja-JP" altLang="en-US" dirty="0"/>
            <a:t>戦術</a:t>
          </a:r>
        </a:p>
      </dgm:t>
    </dgm:pt>
    <dgm:pt modelId="{19E2930D-4FC9-4F5F-837E-3F0CA6CA76EC}" type="parTrans" cxnId="{1DD5B38B-92F7-4A86-B7F7-BE0477CB9078}">
      <dgm:prSet/>
      <dgm:spPr/>
      <dgm:t>
        <a:bodyPr/>
        <a:lstStyle/>
        <a:p>
          <a:endParaRPr kumimoji="1" lang="ja-JP" altLang="en-US"/>
        </a:p>
      </dgm:t>
    </dgm:pt>
    <dgm:pt modelId="{0D48BC97-0387-4B3B-B4A0-26AACEA6382F}" type="sibTrans" cxnId="{1DD5B38B-92F7-4A86-B7F7-BE0477CB9078}">
      <dgm:prSet/>
      <dgm:spPr/>
      <dgm:t>
        <a:bodyPr/>
        <a:lstStyle/>
        <a:p>
          <a:endParaRPr kumimoji="1" lang="ja-JP" altLang="en-US"/>
        </a:p>
      </dgm:t>
    </dgm:pt>
    <dgm:pt modelId="{6E2B0717-46A0-4F6A-B5E9-AF7CE8D0108A}" type="pres">
      <dgm:prSet presAssocID="{94831F4F-81DC-4972-9B3B-F53DA49DB3B6}" presName="Name0" presStyleCnt="0">
        <dgm:presLayoutVars>
          <dgm:dir/>
          <dgm:animLvl val="lvl"/>
          <dgm:resizeHandles val="exact"/>
        </dgm:presLayoutVars>
      </dgm:prSet>
      <dgm:spPr/>
    </dgm:pt>
    <dgm:pt modelId="{4A8B39B5-7ABD-4199-B0D3-AF1FE2ABE8CE}" type="pres">
      <dgm:prSet presAssocID="{01937AFD-6366-4833-9ABC-8956208CB985}" presName="Name8" presStyleCnt="0"/>
      <dgm:spPr/>
    </dgm:pt>
    <dgm:pt modelId="{10C9E920-275C-4077-AEDD-A626253E5BE1}" type="pres">
      <dgm:prSet presAssocID="{01937AFD-6366-4833-9ABC-8956208CB985}" presName="level" presStyleLbl="node1" presStyleIdx="0" presStyleCnt="4">
        <dgm:presLayoutVars>
          <dgm:chMax val="1"/>
          <dgm:bulletEnabled val="1"/>
        </dgm:presLayoutVars>
      </dgm:prSet>
      <dgm:spPr/>
    </dgm:pt>
    <dgm:pt modelId="{B9DFDF72-5C51-477E-A168-CE6010168961}" type="pres">
      <dgm:prSet presAssocID="{01937AFD-6366-4833-9ABC-8956208CB985}" presName="levelTx" presStyleLbl="revTx" presStyleIdx="0" presStyleCnt="0">
        <dgm:presLayoutVars>
          <dgm:chMax val="1"/>
          <dgm:bulletEnabled val="1"/>
        </dgm:presLayoutVars>
      </dgm:prSet>
      <dgm:spPr/>
    </dgm:pt>
    <dgm:pt modelId="{63A86A58-9327-4CEB-A5B5-C04EFE028BBC}" type="pres">
      <dgm:prSet presAssocID="{7470C912-A8FF-4477-981C-5F5F9271666D}" presName="Name8" presStyleCnt="0"/>
      <dgm:spPr/>
    </dgm:pt>
    <dgm:pt modelId="{E02F933A-AFDB-45F0-9B37-4187DF1C2ADD}" type="pres">
      <dgm:prSet presAssocID="{7470C912-A8FF-4477-981C-5F5F9271666D}" presName="level" presStyleLbl="node1" presStyleIdx="1" presStyleCnt="4">
        <dgm:presLayoutVars>
          <dgm:chMax val="1"/>
          <dgm:bulletEnabled val="1"/>
        </dgm:presLayoutVars>
      </dgm:prSet>
      <dgm:spPr/>
    </dgm:pt>
    <dgm:pt modelId="{BB217CBD-AE9E-41AD-89B6-5304F2BE5C96}" type="pres">
      <dgm:prSet presAssocID="{7470C912-A8FF-4477-981C-5F5F9271666D}" presName="levelTx" presStyleLbl="revTx" presStyleIdx="0" presStyleCnt="0">
        <dgm:presLayoutVars>
          <dgm:chMax val="1"/>
          <dgm:bulletEnabled val="1"/>
        </dgm:presLayoutVars>
      </dgm:prSet>
      <dgm:spPr/>
    </dgm:pt>
    <dgm:pt modelId="{8043AFBA-EFCB-40FF-B407-510F3BE7155A}" type="pres">
      <dgm:prSet presAssocID="{B7C981E8-7EF1-4822-ABD6-51D8C23B00B9}" presName="Name8" presStyleCnt="0"/>
      <dgm:spPr/>
    </dgm:pt>
    <dgm:pt modelId="{F1C51732-81E2-4465-8382-E41F406EA329}" type="pres">
      <dgm:prSet presAssocID="{B7C981E8-7EF1-4822-ABD6-51D8C23B00B9}" presName="level" presStyleLbl="node1" presStyleIdx="2" presStyleCnt="4">
        <dgm:presLayoutVars>
          <dgm:chMax val="1"/>
          <dgm:bulletEnabled val="1"/>
        </dgm:presLayoutVars>
      </dgm:prSet>
      <dgm:spPr/>
    </dgm:pt>
    <dgm:pt modelId="{EBCF2728-4EDB-4D44-8B44-0D70B8777921}" type="pres">
      <dgm:prSet presAssocID="{B7C981E8-7EF1-4822-ABD6-51D8C23B00B9}" presName="levelTx" presStyleLbl="revTx" presStyleIdx="0" presStyleCnt="0">
        <dgm:presLayoutVars>
          <dgm:chMax val="1"/>
          <dgm:bulletEnabled val="1"/>
        </dgm:presLayoutVars>
      </dgm:prSet>
      <dgm:spPr/>
    </dgm:pt>
    <dgm:pt modelId="{85C44832-D49E-43D5-934C-AF36991550E4}" type="pres">
      <dgm:prSet presAssocID="{C55B6AE2-CE7E-4053-BE28-38F58DC7DD2C}" presName="Name8" presStyleCnt="0"/>
      <dgm:spPr/>
    </dgm:pt>
    <dgm:pt modelId="{931B40E1-60C4-470C-9546-B23AF5BD1309}" type="pres">
      <dgm:prSet presAssocID="{C55B6AE2-CE7E-4053-BE28-38F58DC7DD2C}" presName="level" presStyleLbl="node1" presStyleIdx="3" presStyleCnt="4">
        <dgm:presLayoutVars>
          <dgm:chMax val="1"/>
          <dgm:bulletEnabled val="1"/>
        </dgm:presLayoutVars>
      </dgm:prSet>
      <dgm:spPr/>
    </dgm:pt>
    <dgm:pt modelId="{8BCE110F-86DC-4B7E-B1D8-7FD67EA48505}" type="pres">
      <dgm:prSet presAssocID="{C55B6AE2-CE7E-4053-BE28-38F58DC7DD2C}" presName="levelTx" presStyleLbl="revTx" presStyleIdx="0" presStyleCnt="0">
        <dgm:presLayoutVars>
          <dgm:chMax val="1"/>
          <dgm:bulletEnabled val="1"/>
        </dgm:presLayoutVars>
      </dgm:prSet>
      <dgm:spPr/>
    </dgm:pt>
  </dgm:ptLst>
  <dgm:cxnLst>
    <dgm:cxn modelId="{365B0C18-440D-4D42-B922-CD91A1C98B77}" type="presOf" srcId="{B7C981E8-7EF1-4822-ABD6-51D8C23B00B9}" destId="{EBCF2728-4EDB-4D44-8B44-0D70B8777921}" srcOrd="1" destOrd="0" presId="urn:microsoft.com/office/officeart/2005/8/layout/pyramid1"/>
    <dgm:cxn modelId="{56A7BC1D-08EB-4D2E-8FD4-5135015AC73D}" type="presOf" srcId="{7470C912-A8FF-4477-981C-5F5F9271666D}" destId="{E02F933A-AFDB-45F0-9B37-4187DF1C2ADD}" srcOrd="0" destOrd="0" presId="urn:microsoft.com/office/officeart/2005/8/layout/pyramid1"/>
    <dgm:cxn modelId="{CB3F6731-53D5-475E-9C6C-EB1FA07AD28A}" type="presOf" srcId="{7470C912-A8FF-4477-981C-5F5F9271666D}" destId="{BB217CBD-AE9E-41AD-89B6-5304F2BE5C96}" srcOrd="1" destOrd="0" presId="urn:microsoft.com/office/officeart/2005/8/layout/pyramid1"/>
    <dgm:cxn modelId="{26D09B3E-BE48-4047-91BC-8A8DC05903B8}" type="presOf" srcId="{C55B6AE2-CE7E-4053-BE28-38F58DC7DD2C}" destId="{8BCE110F-86DC-4B7E-B1D8-7FD67EA48505}" srcOrd="1" destOrd="0" presId="urn:microsoft.com/office/officeart/2005/8/layout/pyramid1"/>
    <dgm:cxn modelId="{8BAA2A6A-FA80-48F2-BEFD-C3D905890BA9}" srcId="{94831F4F-81DC-4972-9B3B-F53DA49DB3B6}" destId="{7470C912-A8FF-4477-981C-5F5F9271666D}" srcOrd="1" destOrd="0" parTransId="{68AF34D9-AA7E-4169-846E-280969D46D81}" sibTransId="{7A940974-2748-46AD-A38F-045FE2A2FE95}"/>
    <dgm:cxn modelId="{ED12F056-36C6-4485-B0B0-0F506379C20D}" type="presOf" srcId="{94831F4F-81DC-4972-9B3B-F53DA49DB3B6}" destId="{6E2B0717-46A0-4F6A-B5E9-AF7CE8D0108A}" srcOrd="0" destOrd="0" presId="urn:microsoft.com/office/officeart/2005/8/layout/pyramid1"/>
    <dgm:cxn modelId="{FF802C79-5E7E-4184-B7E7-5CF78EF25E55}" type="presOf" srcId="{01937AFD-6366-4833-9ABC-8956208CB985}" destId="{10C9E920-275C-4077-AEDD-A626253E5BE1}" srcOrd="0" destOrd="0" presId="urn:microsoft.com/office/officeart/2005/8/layout/pyramid1"/>
    <dgm:cxn modelId="{1DD5B38B-92F7-4A86-B7F7-BE0477CB9078}" srcId="{94831F4F-81DC-4972-9B3B-F53DA49DB3B6}" destId="{C55B6AE2-CE7E-4053-BE28-38F58DC7DD2C}" srcOrd="3" destOrd="0" parTransId="{19E2930D-4FC9-4F5F-837E-3F0CA6CA76EC}" sibTransId="{0D48BC97-0387-4B3B-B4A0-26AACEA6382F}"/>
    <dgm:cxn modelId="{D086A193-ED80-44FE-90AA-CEE5F6B4F040}" srcId="{94831F4F-81DC-4972-9B3B-F53DA49DB3B6}" destId="{B7C981E8-7EF1-4822-ABD6-51D8C23B00B9}" srcOrd="2" destOrd="0" parTransId="{1ABD5073-B0B6-425D-92BC-DF0DBF781265}" sibTransId="{B8DC9284-2793-456E-8E28-99ADA223B19C}"/>
    <dgm:cxn modelId="{91248C9B-6A03-41DF-A6C2-C89F93F87EF3}" srcId="{94831F4F-81DC-4972-9B3B-F53DA49DB3B6}" destId="{01937AFD-6366-4833-9ABC-8956208CB985}" srcOrd="0" destOrd="0" parTransId="{64656C9C-BFCC-4CF4-A173-7B55E93E8B07}" sibTransId="{150E2147-2C8D-4782-BFE1-F09642DB1FC5}"/>
    <dgm:cxn modelId="{4C17C9A7-31AD-4E0E-ABD0-53BB5F3BC645}" type="presOf" srcId="{B7C981E8-7EF1-4822-ABD6-51D8C23B00B9}" destId="{F1C51732-81E2-4465-8382-E41F406EA329}" srcOrd="0" destOrd="0" presId="urn:microsoft.com/office/officeart/2005/8/layout/pyramid1"/>
    <dgm:cxn modelId="{57DDEAAE-0F06-4E64-A794-212C050020D1}" type="presOf" srcId="{C55B6AE2-CE7E-4053-BE28-38F58DC7DD2C}" destId="{931B40E1-60C4-470C-9546-B23AF5BD1309}" srcOrd="0" destOrd="0" presId="urn:microsoft.com/office/officeart/2005/8/layout/pyramid1"/>
    <dgm:cxn modelId="{E0E821BA-4875-43A7-87DC-F8891C710B9A}" type="presOf" srcId="{01937AFD-6366-4833-9ABC-8956208CB985}" destId="{B9DFDF72-5C51-477E-A168-CE6010168961}" srcOrd="1" destOrd="0" presId="urn:microsoft.com/office/officeart/2005/8/layout/pyramid1"/>
    <dgm:cxn modelId="{DC45F639-7EDF-48A3-8C1B-8C17DC18CD9D}" type="presParOf" srcId="{6E2B0717-46A0-4F6A-B5E9-AF7CE8D0108A}" destId="{4A8B39B5-7ABD-4199-B0D3-AF1FE2ABE8CE}" srcOrd="0" destOrd="0" presId="urn:microsoft.com/office/officeart/2005/8/layout/pyramid1"/>
    <dgm:cxn modelId="{555DDC78-88DE-4DCE-BFCE-6496B3F2D28E}" type="presParOf" srcId="{4A8B39B5-7ABD-4199-B0D3-AF1FE2ABE8CE}" destId="{10C9E920-275C-4077-AEDD-A626253E5BE1}" srcOrd="0" destOrd="0" presId="urn:microsoft.com/office/officeart/2005/8/layout/pyramid1"/>
    <dgm:cxn modelId="{42913DD3-4E5E-4950-B1BE-211C08B6209B}" type="presParOf" srcId="{4A8B39B5-7ABD-4199-B0D3-AF1FE2ABE8CE}" destId="{B9DFDF72-5C51-477E-A168-CE6010168961}" srcOrd="1" destOrd="0" presId="urn:microsoft.com/office/officeart/2005/8/layout/pyramid1"/>
    <dgm:cxn modelId="{783F03F0-2B59-4F65-A6A0-71A8E3134D4A}" type="presParOf" srcId="{6E2B0717-46A0-4F6A-B5E9-AF7CE8D0108A}" destId="{63A86A58-9327-4CEB-A5B5-C04EFE028BBC}" srcOrd="1" destOrd="0" presId="urn:microsoft.com/office/officeart/2005/8/layout/pyramid1"/>
    <dgm:cxn modelId="{C89CA449-80E6-4BEE-9A2F-CFF62CFAACFB}" type="presParOf" srcId="{63A86A58-9327-4CEB-A5B5-C04EFE028BBC}" destId="{E02F933A-AFDB-45F0-9B37-4187DF1C2ADD}" srcOrd="0" destOrd="0" presId="urn:microsoft.com/office/officeart/2005/8/layout/pyramid1"/>
    <dgm:cxn modelId="{FCE27CB6-553D-4F55-B015-07A720559F10}" type="presParOf" srcId="{63A86A58-9327-4CEB-A5B5-C04EFE028BBC}" destId="{BB217CBD-AE9E-41AD-89B6-5304F2BE5C96}" srcOrd="1" destOrd="0" presId="urn:microsoft.com/office/officeart/2005/8/layout/pyramid1"/>
    <dgm:cxn modelId="{80597D87-3908-454A-8C83-DDD735D9F835}" type="presParOf" srcId="{6E2B0717-46A0-4F6A-B5E9-AF7CE8D0108A}" destId="{8043AFBA-EFCB-40FF-B407-510F3BE7155A}" srcOrd="2" destOrd="0" presId="urn:microsoft.com/office/officeart/2005/8/layout/pyramid1"/>
    <dgm:cxn modelId="{12951D2C-5377-4653-8B07-190073496AFD}" type="presParOf" srcId="{8043AFBA-EFCB-40FF-B407-510F3BE7155A}" destId="{F1C51732-81E2-4465-8382-E41F406EA329}" srcOrd="0" destOrd="0" presId="urn:microsoft.com/office/officeart/2005/8/layout/pyramid1"/>
    <dgm:cxn modelId="{07522D7E-C29A-4A0A-92B9-C29912DC0FB7}" type="presParOf" srcId="{8043AFBA-EFCB-40FF-B407-510F3BE7155A}" destId="{EBCF2728-4EDB-4D44-8B44-0D70B8777921}" srcOrd="1" destOrd="0" presId="urn:microsoft.com/office/officeart/2005/8/layout/pyramid1"/>
    <dgm:cxn modelId="{BB877BE0-3FC9-4094-BA06-A4F10DE07719}" type="presParOf" srcId="{6E2B0717-46A0-4F6A-B5E9-AF7CE8D0108A}" destId="{85C44832-D49E-43D5-934C-AF36991550E4}" srcOrd="3" destOrd="0" presId="urn:microsoft.com/office/officeart/2005/8/layout/pyramid1"/>
    <dgm:cxn modelId="{6183F3BD-0566-4B6D-9672-CC1C1BF4146E}" type="presParOf" srcId="{85C44832-D49E-43D5-934C-AF36991550E4}" destId="{931B40E1-60C4-470C-9546-B23AF5BD1309}" srcOrd="0" destOrd="0" presId="urn:microsoft.com/office/officeart/2005/8/layout/pyramid1"/>
    <dgm:cxn modelId="{66D646A8-9506-4438-81E6-E4EBD2043316}" type="presParOf" srcId="{85C44832-D49E-43D5-934C-AF36991550E4}" destId="{8BCE110F-86DC-4B7E-B1D8-7FD67EA48505}"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7154AA2-44A4-4C40-8856-B0574F160742}" type="doc">
      <dgm:prSet loTypeId="urn:microsoft.com/office/officeart/2005/8/layout/radial3" loCatId="cycle" qsTypeId="urn:microsoft.com/office/officeart/2005/8/quickstyle/simple1" qsCatId="simple" csTypeId="urn:microsoft.com/office/officeart/2005/8/colors/colorful4" csCatId="colorful" phldr="1"/>
      <dgm:spPr/>
      <dgm:t>
        <a:bodyPr/>
        <a:lstStyle/>
        <a:p>
          <a:endParaRPr kumimoji="1" lang="ja-JP" altLang="en-US"/>
        </a:p>
      </dgm:t>
    </dgm:pt>
    <dgm:pt modelId="{13CAE26D-844C-4839-B0B2-3CED9DF32EF5}">
      <dgm:prSet phldrT="[テキスト]"/>
      <dgm:spPr/>
      <dgm:t>
        <a:bodyPr/>
        <a:lstStyle/>
        <a:p>
          <a:r>
            <a:rPr kumimoji="1" lang="en-US" altLang="ja-JP" dirty="0"/>
            <a:t>CSR</a:t>
          </a:r>
          <a:endParaRPr kumimoji="1" lang="ja-JP" altLang="en-US" dirty="0"/>
        </a:p>
      </dgm:t>
    </dgm:pt>
    <dgm:pt modelId="{1BA03036-DC52-4ABA-9E9F-83EE43AA23E4}" type="parTrans" cxnId="{B64742E5-B40C-401F-9AA4-C72692449727}">
      <dgm:prSet/>
      <dgm:spPr/>
      <dgm:t>
        <a:bodyPr/>
        <a:lstStyle/>
        <a:p>
          <a:endParaRPr kumimoji="1" lang="ja-JP" altLang="en-US"/>
        </a:p>
      </dgm:t>
    </dgm:pt>
    <dgm:pt modelId="{13B8E0F0-024B-4840-A955-F081AC47C585}" type="sibTrans" cxnId="{B64742E5-B40C-401F-9AA4-C72692449727}">
      <dgm:prSet/>
      <dgm:spPr/>
      <dgm:t>
        <a:bodyPr/>
        <a:lstStyle/>
        <a:p>
          <a:endParaRPr kumimoji="1" lang="ja-JP" altLang="en-US"/>
        </a:p>
      </dgm:t>
    </dgm:pt>
    <dgm:pt modelId="{FF139E9B-8B22-4FE1-9867-036950A43D7C}">
      <dgm:prSet phldrT="[テキスト]"/>
      <dgm:spPr/>
      <dgm:t>
        <a:bodyPr/>
        <a:lstStyle/>
        <a:p>
          <a:r>
            <a:rPr kumimoji="1" lang="ja-JP" altLang="en-US" dirty="0"/>
            <a:t>お客様</a:t>
          </a:r>
        </a:p>
      </dgm:t>
    </dgm:pt>
    <dgm:pt modelId="{D719C504-E7EB-43A4-A8BD-D26EAF47F9F3}" type="parTrans" cxnId="{BC916010-C3E7-4F9C-8A32-15D9EA5999B5}">
      <dgm:prSet/>
      <dgm:spPr/>
      <dgm:t>
        <a:bodyPr/>
        <a:lstStyle/>
        <a:p>
          <a:endParaRPr kumimoji="1" lang="ja-JP" altLang="en-US"/>
        </a:p>
      </dgm:t>
    </dgm:pt>
    <dgm:pt modelId="{EF2D9659-216B-48E6-A3A2-42FDBAFC1236}" type="sibTrans" cxnId="{BC916010-C3E7-4F9C-8A32-15D9EA5999B5}">
      <dgm:prSet/>
      <dgm:spPr/>
      <dgm:t>
        <a:bodyPr/>
        <a:lstStyle/>
        <a:p>
          <a:endParaRPr kumimoji="1" lang="ja-JP" altLang="en-US"/>
        </a:p>
      </dgm:t>
    </dgm:pt>
    <dgm:pt modelId="{E420B9B7-2097-4DB4-A52F-F998E2B13808}">
      <dgm:prSet phldrT="[テキスト]"/>
      <dgm:spPr/>
      <dgm:t>
        <a:bodyPr/>
        <a:lstStyle/>
        <a:p>
          <a:r>
            <a:rPr kumimoji="1" lang="ja-JP" altLang="en-US" dirty="0"/>
            <a:t>株主</a:t>
          </a:r>
        </a:p>
      </dgm:t>
    </dgm:pt>
    <dgm:pt modelId="{95633115-E7E5-451D-98EC-6C2398245B69}" type="parTrans" cxnId="{844AAF00-FD2B-49BD-947E-ABC5B1836362}">
      <dgm:prSet/>
      <dgm:spPr/>
      <dgm:t>
        <a:bodyPr/>
        <a:lstStyle/>
        <a:p>
          <a:endParaRPr kumimoji="1" lang="ja-JP" altLang="en-US"/>
        </a:p>
      </dgm:t>
    </dgm:pt>
    <dgm:pt modelId="{7B671578-CD89-4197-AFAC-CD09BE9A7449}" type="sibTrans" cxnId="{844AAF00-FD2B-49BD-947E-ABC5B1836362}">
      <dgm:prSet/>
      <dgm:spPr/>
      <dgm:t>
        <a:bodyPr/>
        <a:lstStyle/>
        <a:p>
          <a:endParaRPr kumimoji="1" lang="ja-JP" altLang="en-US"/>
        </a:p>
      </dgm:t>
    </dgm:pt>
    <dgm:pt modelId="{750575A0-18BC-40E9-BE9F-E8E0933A21B9}">
      <dgm:prSet phldrT="[テキスト]" custT="1"/>
      <dgm:spPr/>
      <dgm:t>
        <a:bodyPr/>
        <a:lstStyle/>
        <a:p>
          <a:r>
            <a:rPr kumimoji="1" lang="ja-JP" altLang="en-US" sz="1800" dirty="0"/>
            <a:t>地域社会</a:t>
          </a:r>
        </a:p>
      </dgm:t>
    </dgm:pt>
    <dgm:pt modelId="{6F061394-DED1-4C03-B24E-FD9C3A1C05CE}" type="parTrans" cxnId="{97FEA90C-FD8E-46A9-AD59-5D1E4EBA0090}">
      <dgm:prSet/>
      <dgm:spPr/>
      <dgm:t>
        <a:bodyPr/>
        <a:lstStyle/>
        <a:p>
          <a:endParaRPr kumimoji="1" lang="ja-JP" altLang="en-US"/>
        </a:p>
      </dgm:t>
    </dgm:pt>
    <dgm:pt modelId="{5236E7AF-954D-46E7-B964-0D26FAFFC12A}" type="sibTrans" cxnId="{97FEA90C-FD8E-46A9-AD59-5D1E4EBA0090}">
      <dgm:prSet/>
      <dgm:spPr/>
      <dgm:t>
        <a:bodyPr/>
        <a:lstStyle/>
        <a:p>
          <a:endParaRPr kumimoji="1" lang="ja-JP" altLang="en-US"/>
        </a:p>
      </dgm:t>
    </dgm:pt>
    <dgm:pt modelId="{873340B4-6771-449B-B3C7-FDD66B59D96A}">
      <dgm:prSet phldrT="[テキスト]"/>
      <dgm:spPr/>
      <dgm:t>
        <a:bodyPr/>
        <a:lstStyle/>
        <a:p>
          <a:r>
            <a:rPr kumimoji="1" lang="ja-JP" altLang="en-US" dirty="0"/>
            <a:t>環境</a:t>
          </a:r>
        </a:p>
      </dgm:t>
    </dgm:pt>
    <dgm:pt modelId="{C89ED87F-D081-4A56-B892-F2318AB7CD42}" type="parTrans" cxnId="{87B92FED-D771-48C7-9616-CCAFDC896898}">
      <dgm:prSet/>
      <dgm:spPr/>
      <dgm:t>
        <a:bodyPr/>
        <a:lstStyle/>
        <a:p>
          <a:endParaRPr kumimoji="1" lang="ja-JP" altLang="en-US"/>
        </a:p>
      </dgm:t>
    </dgm:pt>
    <dgm:pt modelId="{634E18D9-A275-4266-B6D1-0AA35FF01E26}" type="sibTrans" cxnId="{87B92FED-D771-48C7-9616-CCAFDC896898}">
      <dgm:prSet/>
      <dgm:spPr/>
      <dgm:t>
        <a:bodyPr/>
        <a:lstStyle/>
        <a:p>
          <a:endParaRPr kumimoji="1" lang="ja-JP" altLang="en-US"/>
        </a:p>
      </dgm:t>
    </dgm:pt>
    <dgm:pt modelId="{BB1B57C2-F51B-4AF2-A272-7B23928DE21D}" type="pres">
      <dgm:prSet presAssocID="{87154AA2-44A4-4C40-8856-B0574F160742}" presName="composite" presStyleCnt="0">
        <dgm:presLayoutVars>
          <dgm:chMax val="1"/>
          <dgm:dir/>
          <dgm:resizeHandles val="exact"/>
        </dgm:presLayoutVars>
      </dgm:prSet>
      <dgm:spPr/>
    </dgm:pt>
    <dgm:pt modelId="{9956A2B4-3EC2-4B0F-8549-600DD44593D4}" type="pres">
      <dgm:prSet presAssocID="{87154AA2-44A4-4C40-8856-B0574F160742}" presName="radial" presStyleCnt="0">
        <dgm:presLayoutVars>
          <dgm:animLvl val="ctr"/>
        </dgm:presLayoutVars>
      </dgm:prSet>
      <dgm:spPr/>
    </dgm:pt>
    <dgm:pt modelId="{4ACAC9B7-5FD7-486A-B6A8-A0A0F8115C0A}" type="pres">
      <dgm:prSet presAssocID="{13CAE26D-844C-4839-B0B2-3CED9DF32EF5}" presName="centerShape" presStyleLbl="vennNode1" presStyleIdx="0" presStyleCnt="5"/>
      <dgm:spPr/>
    </dgm:pt>
    <dgm:pt modelId="{31534646-E0DE-4915-808F-EC5C8C91A952}" type="pres">
      <dgm:prSet presAssocID="{FF139E9B-8B22-4FE1-9867-036950A43D7C}" presName="node" presStyleLbl="vennNode1" presStyleIdx="1" presStyleCnt="5">
        <dgm:presLayoutVars>
          <dgm:bulletEnabled val="1"/>
        </dgm:presLayoutVars>
      </dgm:prSet>
      <dgm:spPr/>
    </dgm:pt>
    <dgm:pt modelId="{EAAD8A28-502C-4C16-A26C-D52238B413BA}" type="pres">
      <dgm:prSet presAssocID="{E420B9B7-2097-4DB4-A52F-F998E2B13808}" presName="node" presStyleLbl="vennNode1" presStyleIdx="2" presStyleCnt="5">
        <dgm:presLayoutVars>
          <dgm:bulletEnabled val="1"/>
        </dgm:presLayoutVars>
      </dgm:prSet>
      <dgm:spPr/>
    </dgm:pt>
    <dgm:pt modelId="{718C0D19-728F-4601-B5DA-60877702DB6D}" type="pres">
      <dgm:prSet presAssocID="{750575A0-18BC-40E9-BE9F-E8E0933A21B9}" presName="node" presStyleLbl="vennNode1" presStyleIdx="3" presStyleCnt="5">
        <dgm:presLayoutVars>
          <dgm:bulletEnabled val="1"/>
        </dgm:presLayoutVars>
      </dgm:prSet>
      <dgm:spPr/>
    </dgm:pt>
    <dgm:pt modelId="{910B4246-262B-4A51-B971-F646625FFD5C}" type="pres">
      <dgm:prSet presAssocID="{873340B4-6771-449B-B3C7-FDD66B59D96A}" presName="node" presStyleLbl="vennNode1" presStyleIdx="4" presStyleCnt="5">
        <dgm:presLayoutVars>
          <dgm:bulletEnabled val="1"/>
        </dgm:presLayoutVars>
      </dgm:prSet>
      <dgm:spPr/>
    </dgm:pt>
  </dgm:ptLst>
  <dgm:cxnLst>
    <dgm:cxn modelId="{844AAF00-FD2B-49BD-947E-ABC5B1836362}" srcId="{13CAE26D-844C-4839-B0B2-3CED9DF32EF5}" destId="{E420B9B7-2097-4DB4-A52F-F998E2B13808}" srcOrd="1" destOrd="0" parTransId="{95633115-E7E5-451D-98EC-6C2398245B69}" sibTransId="{7B671578-CD89-4197-AFAC-CD09BE9A7449}"/>
    <dgm:cxn modelId="{76495401-12C6-4988-9979-7F901FE679A5}" type="presOf" srcId="{E420B9B7-2097-4DB4-A52F-F998E2B13808}" destId="{EAAD8A28-502C-4C16-A26C-D52238B413BA}" srcOrd="0" destOrd="0" presId="urn:microsoft.com/office/officeart/2005/8/layout/radial3"/>
    <dgm:cxn modelId="{97FEA90C-FD8E-46A9-AD59-5D1E4EBA0090}" srcId="{13CAE26D-844C-4839-B0B2-3CED9DF32EF5}" destId="{750575A0-18BC-40E9-BE9F-E8E0933A21B9}" srcOrd="2" destOrd="0" parTransId="{6F061394-DED1-4C03-B24E-FD9C3A1C05CE}" sibTransId="{5236E7AF-954D-46E7-B964-0D26FAFFC12A}"/>
    <dgm:cxn modelId="{BC916010-C3E7-4F9C-8A32-15D9EA5999B5}" srcId="{13CAE26D-844C-4839-B0B2-3CED9DF32EF5}" destId="{FF139E9B-8B22-4FE1-9867-036950A43D7C}" srcOrd="0" destOrd="0" parTransId="{D719C504-E7EB-43A4-A8BD-D26EAF47F9F3}" sibTransId="{EF2D9659-216B-48E6-A3A2-42FDBAFC1236}"/>
    <dgm:cxn modelId="{12915E13-8546-4AA0-B4F8-BE78FF114C85}" type="presOf" srcId="{13CAE26D-844C-4839-B0B2-3CED9DF32EF5}" destId="{4ACAC9B7-5FD7-486A-B6A8-A0A0F8115C0A}" srcOrd="0" destOrd="0" presId="urn:microsoft.com/office/officeart/2005/8/layout/radial3"/>
    <dgm:cxn modelId="{A2058028-4E85-438D-B7A9-44DA86CBF7E1}" type="presOf" srcId="{873340B4-6771-449B-B3C7-FDD66B59D96A}" destId="{910B4246-262B-4A51-B971-F646625FFD5C}" srcOrd="0" destOrd="0" presId="urn:microsoft.com/office/officeart/2005/8/layout/radial3"/>
    <dgm:cxn modelId="{C7441B33-300E-4ACD-8300-EC5A57D1BEFD}" type="presOf" srcId="{FF139E9B-8B22-4FE1-9867-036950A43D7C}" destId="{31534646-E0DE-4915-808F-EC5C8C91A952}" srcOrd="0" destOrd="0" presId="urn:microsoft.com/office/officeart/2005/8/layout/radial3"/>
    <dgm:cxn modelId="{532DBFCF-9F13-425A-9726-75083B6DD882}" type="presOf" srcId="{750575A0-18BC-40E9-BE9F-E8E0933A21B9}" destId="{718C0D19-728F-4601-B5DA-60877702DB6D}" srcOrd="0" destOrd="0" presId="urn:microsoft.com/office/officeart/2005/8/layout/radial3"/>
    <dgm:cxn modelId="{BC82DBE4-04AE-4261-B44D-FDB4B8AD81D4}" type="presOf" srcId="{87154AA2-44A4-4C40-8856-B0574F160742}" destId="{BB1B57C2-F51B-4AF2-A272-7B23928DE21D}" srcOrd="0" destOrd="0" presId="urn:microsoft.com/office/officeart/2005/8/layout/radial3"/>
    <dgm:cxn modelId="{B64742E5-B40C-401F-9AA4-C72692449727}" srcId="{87154AA2-44A4-4C40-8856-B0574F160742}" destId="{13CAE26D-844C-4839-B0B2-3CED9DF32EF5}" srcOrd="0" destOrd="0" parTransId="{1BA03036-DC52-4ABA-9E9F-83EE43AA23E4}" sibTransId="{13B8E0F0-024B-4840-A955-F081AC47C585}"/>
    <dgm:cxn modelId="{87B92FED-D771-48C7-9616-CCAFDC896898}" srcId="{13CAE26D-844C-4839-B0B2-3CED9DF32EF5}" destId="{873340B4-6771-449B-B3C7-FDD66B59D96A}" srcOrd="3" destOrd="0" parTransId="{C89ED87F-D081-4A56-B892-F2318AB7CD42}" sibTransId="{634E18D9-A275-4266-B6D1-0AA35FF01E26}"/>
    <dgm:cxn modelId="{B526847E-4F62-4302-B702-92994882DD37}" type="presParOf" srcId="{BB1B57C2-F51B-4AF2-A272-7B23928DE21D}" destId="{9956A2B4-3EC2-4B0F-8549-600DD44593D4}" srcOrd="0" destOrd="0" presId="urn:microsoft.com/office/officeart/2005/8/layout/radial3"/>
    <dgm:cxn modelId="{E7137773-1586-4151-8C94-65111DA91469}" type="presParOf" srcId="{9956A2B4-3EC2-4B0F-8549-600DD44593D4}" destId="{4ACAC9B7-5FD7-486A-B6A8-A0A0F8115C0A}" srcOrd="0" destOrd="0" presId="urn:microsoft.com/office/officeart/2005/8/layout/radial3"/>
    <dgm:cxn modelId="{AEEA2F69-9C3E-41F3-8686-06B7C5C5400E}" type="presParOf" srcId="{9956A2B4-3EC2-4B0F-8549-600DD44593D4}" destId="{31534646-E0DE-4915-808F-EC5C8C91A952}" srcOrd="1" destOrd="0" presId="urn:microsoft.com/office/officeart/2005/8/layout/radial3"/>
    <dgm:cxn modelId="{BAD993C9-865E-4D30-82D4-997DBFF61A0D}" type="presParOf" srcId="{9956A2B4-3EC2-4B0F-8549-600DD44593D4}" destId="{EAAD8A28-502C-4C16-A26C-D52238B413BA}" srcOrd="2" destOrd="0" presId="urn:microsoft.com/office/officeart/2005/8/layout/radial3"/>
    <dgm:cxn modelId="{0F25921E-9C8B-4697-8D6A-9F5F2EE2E4C8}" type="presParOf" srcId="{9956A2B4-3EC2-4B0F-8549-600DD44593D4}" destId="{718C0D19-728F-4601-B5DA-60877702DB6D}" srcOrd="3" destOrd="0" presId="urn:microsoft.com/office/officeart/2005/8/layout/radial3"/>
    <dgm:cxn modelId="{F60CE58D-2387-40DA-8F01-260F03AB4DB4}" type="presParOf" srcId="{9956A2B4-3EC2-4B0F-8549-600DD44593D4}" destId="{910B4246-262B-4A51-B971-F646625FFD5C}"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AC52E8-5025-4734-8EA5-15358B8DAE13}"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kumimoji="1" lang="ja-JP" altLang="en-US"/>
        </a:p>
      </dgm:t>
    </dgm:pt>
    <dgm:pt modelId="{E157B17E-C889-47C9-85A2-1EAFB57B6803}">
      <dgm:prSet phldrT="[テキスト]"/>
      <dgm:spPr/>
      <dgm:t>
        <a:bodyPr/>
        <a:lstStyle/>
        <a:p>
          <a:r>
            <a:rPr kumimoji="1" lang="ja-JP" altLang="en-US" dirty="0"/>
            <a:t>企業</a:t>
          </a:r>
        </a:p>
      </dgm:t>
    </dgm:pt>
    <dgm:pt modelId="{A00C3E01-AF11-4422-B40A-FB6E7E5EABC6}" type="parTrans" cxnId="{BB7D5F8A-BD6F-4077-BE95-C3635E6BA95F}">
      <dgm:prSet/>
      <dgm:spPr/>
      <dgm:t>
        <a:bodyPr/>
        <a:lstStyle/>
        <a:p>
          <a:endParaRPr kumimoji="1" lang="ja-JP" altLang="en-US"/>
        </a:p>
      </dgm:t>
    </dgm:pt>
    <dgm:pt modelId="{7DE9D74E-58AF-4BFA-B5F1-CE05B1F4E7DB}" type="sibTrans" cxnId="{BB7D5F8A-BD6F-4077-BE95-C3635E6BA95F}">
      <dgm:prSet/>
      <dgm:spPr/>
      <dgm:t>
        <a:bodyPr/>
        <a:lstStyle/>
        <a:p>
          <a:endParaRPr kumimoji="1" lang="ja-JP" altLang="en-US"/>
        </a:p>
      </dgm:t>
    </dgm:pt>
    <dgm:pt modelId="{F63D6BB0-23B0-4B07-BA54-119814167B2A}">
      <dgm:prSet phldrT="[テキスト]"/>
      <dgm:spPr/>
      <dgm:t>
        <a:bodyPr/>
        <a:lstStyle/>
        <a:p>
          <a:r>
            <a:rPr kumimoji="1" lang="ja-JP" altLang="en-US" dirty="0"/>
            <a:t>消費者</a:t>
          </a:r>
        </a:p>
      </dgm:t>
    </dgm:pt>
    <dgm:pt modelId="{CBB77189-D12B-4FB6-8A8E-606CC1378B44}" type="parTrans" cxnId="{0432F986-5D15-47B5-96B3-63ABE5347023}">
      <dgm:prSet/>
      <dgm:spPr/>
      <dgm:t>
        <a:bodyPr/>
        <a:lstStyle/>
        <a:p>
          <a:endParaRPr kumimoji="1" lang="ja-JP" altLang="en-US"/>
        </a:p>
      </dgm:t>
    </dgm:pt>
    <dgm:pt modelId="{CD0AB2E4-B536-4B44-94F7-4FF8BC796187}" type="sibTrans" cxnId="{0432F986-5D15-47B5-96B3-63ABE5347023}">
      <dgm:prSet/>
      <dgm:spPr/>
      <dgm:t>
        <a:bodyPr/>
        <a:lstStyle/>
        <a:p>
          <a:endParaRPr kumimoji="1" lang="ja-JP" altLang="en-US"/>
        </a:p>
      </dgm:t>
    </dgm:pt>
    <dgm:pt modelId="{145406A3-85E3-4A70-B4F8-3231070DC7F0}">
      <dgm:prSet phldrT="[テキスト]"/>
      <dgm:spPr/>
      <dgm:t>
        <a:bodyPr/>
        <a:lstStyle/>
        <a:p>
          <a:r>
            <a:rPr kumimoji="1" lang="ja-JP" altLang="en-US" dirty="0"/>
            <a:t>株主</a:t>
          </a:r>
        </a:p>
      </dgm:t>
    </dgm:pt>
    <dgm:pt modelId="{95932345-9139-49B5-B24C-6A964AB6EB4D}" type="parTrans" cxnId="{278A56AC-0822-41FD-92BD-CCA0B0B0BF26}">
      <dgm:prSet/>
      <dgm:spPr/>
      <dgm:t>
        <a:bodyPr/>
        <a:lstStyle/>
        <a:p>
          <a:endParaRPr kumimoji="1" lang="ja-JP" altLang="en-US"/>
        </a:p>
      </dgm:t>
    </dgm:pt>
    <dgm:pt modelId="{D6F80BA4-9D5B-4DFC-A84C-35A62374A339}" type="sibTrans" cxnId="{278A56AC-0822-41FD-92BD-CCA0B0B0BF26}">
      <dgm:prSet/>
      <dgm:spPr/>
      <dgm:t>
        <a:bodyPr/>
        <a:lstStyle/>
        <a:p>
          <a:endParaRPr kumimoji="1" lang="ja-JP" altLang="en-US"/>
        </a:p>
      </dgm:t>
    </dgm:pt>
    <dgm:pt modelId="{1A9E32DA-9DE3-4E9E-A1D9-7B9B3642D46A}">
      <dgm:prSet phldrT="[テキスト]" custT="1"/>
      <dgm:spPr/>
      <dgm:t>
        <a:bodyPr/>
        <a:lstStyle/>
        <a:p>
          <a:r>
            <a:rPr kumimoji="1" lang="ja-JP" altLang="en-US" sz="1100" dirty="0"/>
            <a:t>地域社会</a:t>
          </a:r>
        </a:p>
      </dgm:t>
    </dgm:pt>
    <dgm:pt modelId="{73EAE8D8-43BD-4267-A6CF-AC718C66BFDA}" type="parTrans" cxnId="{009F6FC7-B08C-48AC-BCF1-59715FD28BCE}">
      <dgm:prSet/>
      <dgm:spPr/>
      <dgm:t>
        <a:bodyPr/>
        <a:lstStyle/>
        <a:p>
          <a:endParaRPr kumimoji="1" lang="ja-JP" altLang="en-US"/>
        </a:p>
      </dgm:t>
    </dgm:pt>
    <dgm:pt modelId="{7BF2EAD6-C71B-4311-9C05-45203CF7862B}" type="sibTrans" cxnId="{009F6FC7-B08C-48AC-BCF1-59715FD28BCE}">
      <dgm:prSet/>
      <dgm:spPr/>
      <dgm:t>
        <a:bodyPr/>
        <a:lstStyle/>
        <a:p>
          <a:endParaRPr kumimoji="1" lang="ja-JP" altLang="en-US"/>
        </a:p>
      </dgm:t>
    </dgm:pt>
    <dgm:pt modelId="{4641B1C9-52AD-4522-BF52-F066F1C6BF18}">
      <dgm:prSet phldrT="[テキスト]"/>
      <dgm:spPr/>
      <dgm:t>
        <a:bodyPr/>
        <a:lstStyle/>
        <a:p>
          <a:r>
            <a:rPr kumimoji="1" lang="ja-JP" altLang="en-US" dirty="0"/>
            <a:t>取引先企業</a:t>
          </a:r>
        </a:p>
      </dgm:t>
    </dgm:pt>
    <dgm:pt modelId="{B8CCF7D9-6F50-4D0B-857A-E98CBE7C52AD}" type="parTrans" cxnId="{0A496704-C82E-4339-94E9-AFA0339F4973}">
      <dgm:prSet/>
      <dgm:spPr/>
      <dgm:t>
        <a:bodyPr/>
        <a:lstStyle/>
        <a:p>
          <a:endParaRPr kumimoji="1" lang="ja-JP" altLang="en-US"/>
        </a:p>
      </dgm:t>
    </dgm:pt>
    <dgm:pt modelId="{AFB918B8-5102-4D51-8D13-A314F0D63B1A}" type="sibTrans" cxnId="{0A496704-C82E-4339-94E9-AFA0339F4973}">
      <dgm:prSet/>
      <dgm:spPr/>
      <dgm:t>
        <a:bodyPr/>
        <a:lstStyle/>
        <a:p>
          <a:endParaRPr kumimoji="1" lang="ja-JP" altLang="en-US"/>
        </a:p>
      </dgm:t>
    </dgm:pt>
    <dgm:pt modelId="{401B1BC6-BFA0-49B1-8E29-F8D2360A92EE}">
      <dgm:prSet phldrT="[テキスト]" custT="1"/>
      <dgm:spPr/>
      <dgm:t>
        <a:bodyPr/>
        <a:lstStyle/>
        <a:p>
          <a:r>
            <a:rPr kumimoji="1" lang="ja-JP" altLang="en-US" sz="1100" dirty="0"/>
            <a:t>行政機関</a:t>
          </a:r>
        </a:p>
      </dgm:t>
    </dgm:pt>
    <dgm:pt modelId="{C79253EE-BFFD-4E96-927E-1DFA103EF81D}" type="parTrans" cxnId="{AB815F3E-F59C-4398-BFE9-EC402BC939DB}">
      <dgm:prSet/>
      <dgm:spPr/>
      <dgm:t>
        <a:bodyPr/>
        <a:lstStyle/>
        <a:p>
          <a:endParaRPr kumimoji="1" lang="ja-JP" altLang="en-US"/>
        </a:p>
      </dgm:t>
    </dgm:pt>
    <dgm:pt modelId="{6DF8BD24-CD6C-4796-A036-30D43828BAFE}" type="sibTrans" cxnId="{AB815F3E-F59C-4398-BFE9-EC402BC939DB}">
      <dgm:prSet/>
      <dgm:spPr/>
      <dgm:t>
        <a:bodyPr/>
        <a:lstStyle/>
        <a:p>
          <a:endParaRPr kumimoji="1" lang="ja-JP" altLang="en-US"/>
        </a:p>
      </dgm:t>
    </dgm:pt>
    <dgm:pt modelId="{5F2799E1-C80C-40A0-A4FD-DE2D59D7E9DF}">
      <dgm:prSet phldrT="[テキスト]" custT="1"/>
      <dgm:spPr/>
      <dgm:t>
        <a:bodyPr/>
        <a:lstStyle/>
        <a:p>
          <a:r>
            <a:rPr kumimoji="1" lang="ja-JP" altLang="en-US" sz="1100" dirty="0"/>
            <a:t>金融機関</a:t>
          </a:r>
        </a:p>
      </dgm:t>
    </dgm:pt>
    <dgm:pt modelId="{A27DF237-ABA6-425A-8939-168284D92252}" type="parTrans" cxnId="{0D0F6E51-EBEC-44B5-B7E9-B6B97F6F8394}">
      <dgm:prSet/>
      <dgm:spPr/>
      <dgm:t>
        <a:bodyPr/>
        <a:lstStyle/>
        <a:p>
          <a:endParaRPr kumimoji="1" lang="ja-JP" altLang="en-US"/>
        </a:p>
      </dgm:t>
    </dgm:pt>
    <dgm:pt modelId="{008530F5-B4FE-4A90-B0DC-265B024D7A20}" type="sibTrans" cxnId="{0D0F6E51-EBEC-44B5-B7E9-B6B97F6F8394}">
      <dgm:prSet/>
      <dgm:spPr/>
      <dgm:t>
        <a:bodyPr/>
        <a:lstStyle/>
        <a:p>
          <a:endParaRPr kumimoji="1" lang="ja-JP" altLang="en-US"/>
        </a:p>
      </dgm:t>
    </dgm:pt>
    <dgm:pt modelId="{40EB37B4-297B-4F43-9A6C-EFF790755F37}">
      <dgm:prSet phldrT="[テキスト]"/>
      <dgm:spPr/>
      <dgm:t>
        <a:bodyPr/>
        <a:lstStyle/>
        <a:p>
          <a:r>
            <a:rPr kumimoji="1" lang="ja-JP" altLang="en-US" dirty="0"/>
            <a:t>従業員</a:t>
          </a:r>
        </a:p>
      </dgm:t>
    </dgm:pt>
    <dgm:pt modelId="{7BC88324-439E-4F1E-83FA-3BFDA4C2F755}" type="parTrans" cxnId="{22ABF2E1-BE0A-4C71-828A-785BF0AAF22C}">
      <dgm:prSet/>
      <dgm:spPr/>
      <dgm:t>
        <a:bodyPr/>
        <a:lstStyle/>
        <a:p>
          <a:endParaRPr kumimoji="1" lang="ja-JP" altLang="en-US"/>
        </a:p>
      </dgm:t>
    </dgm:pt>
    <dgm:pt modelId="{63D862F9-7691-4763-A0EA-012C9EB7903A}" type="sibTrans" cxnId="{22ABF2E1-BE0A-4C71-828A-785BF0AAF22C}">
      <dgm:prSet/>
      <dgm:spPr/>
      <dgm:t>
        <a:bodyPr/>
        <a:lstStyle/>
        <a:p>
          <a:endParaRPr kumimoji="1" lang="ja-JP" altLang="en-US"/>
        </a:p>
      </dgm:t>
    </dgm:pt>
    <dgm:pt modelId="{CA225F27-2F99-499A-8096-15D7760B0E08}" type="pres">
      <dgm:prSet presAssocID="{B1AC52E8-5025-4734-8EA5-15358B8DAE13}" presName="Name0" presStyleCnt="0">
        <dgm:presLayoutVars>
          <dgm:chMax val="1"/>
          <dgm:chPref val="1"/>
          <dgm:dir/>
          <dgm:animOne val="branch"/>
          <dgm:animLvl val="lvl"/>
        </dgm:presLayoutVars>
      </dgm:prSet>
      <dgm:spPr/>
    </dgm:pt>
    <dgm:pt modelId="{0B193611-8319-4AB8-8D2D-297E477E4978}" type="pres">
      <dgm:prSet presAssocID="{E157B17E-C889-47C9-85A2-1EAFB57B6803}" presName="singleCycle" presStyleCnt="0"/>
      <dgm:spPr/>
    </dgm:pt>
    <dgm:pt modelId="{DE1736DD-F572-4037-B1F8-918BBA3FB794}" type="pres">
      <dgm:prSet presAssocID="{E157B17E-C889-47C9-85A2-1EAFB57B6803}" presName="singleCenter" presStyleLbl="node1" presStyleIdx="0" presStyleCnt="8">
        <dgm:presLayoutVars>
          <dgm:chMax val="7"/>
          <dgm:chPref val="7"/>
        </dgm:presLayoutVars>
      </dgm:prSet>
      <dgm:spPr/>
    </dgm:pt>
    <dgm:pt modelId="{C45DA83C-306C-4FE3-AC4E-A656C163CBB3}" type="pres">
      <dgm:prSet presAssocID="{CBB77189-D12B-4FB6-8A8E-606CC1378B44}" presName="Name56" presStyleLbl="parChTrans1D2" presStyleIdx="0" presStyleCnt="7"/>
      <dgm:spPr/>
    </dgm:pt>
    <dgm:pt modelId="{3B0642FA-CC53-4038-A889-F216E4D50A30}" type="pres">
      <dgm:prSet presAssocID="{F63D6BB0-23B0-4B07-BA54-119814167B2A}" presName="text0" presStyleLbl="node1" presStyleIdx="1" presStyleCnt="8">
        <dgm:presLayoutVars>
          <dgm:bulletEnabled val="1"/>
        </dgm:presLayoutVars>
      </dgm:prSet>
      <dgm:spPr/>
    </dgm:pt>
    <dgm:pt modelId="{95CE7395-9883-4B3E-9D51-0991ACF62838}" type="pres">
      <dgm:prSet presAssocID="{B8CCF7D9-6F50-4D0B-857A-E98CBE7C52AD}" presName="Name56" presStyleLbl="parChTrans1D2" presStyleIdx="1" presStyleCnt="7"/>
      <dgm:spPr/>
    </dgm:pt>
    <dgm:pt modelId="{01EDEFB1-61EA-43B3-99F0-59E2034A3662}" type="pres">
      <dgm:prSet presAssocID="{4641B1C9-52AD-4522-BF52-F066F1C6BF18}" presName="text0" presStyleLbl="node1" presStyleIdx="2" presStyleCnt="8">
        <dgm:presLayoutVars>
          <dgm:bulletEnabled val="1"/>
        </dgm:presLayoutVars>
      </dgm:prSet>
      <dgm:spPr/>
    </dgm:pt>
    <dgm:pt modelId="{43DE5F12-030C-4428-9EAE-2C7A61CEFC57}" type="pres">
      <dgm:prSet presAssocID="{95932345-9139-49B5-B24C-6A964AB6EB4D}" presName="Name56" presStyleLbl="parChTrans1D2" presStyleIdx="2" presStyleCnt="7"/>
      <dgm:spPr/>
    </dgm:pt>
    <dgm:pt modelId="{7E957F8A-256D-4A01-93C7-B1DE7AC39276}" type="pres">
      <dgm:prSet presAssocID="{145406A3-85E3-4A70-B4F8-3231070DC7F0}" presName="text0" presStyleLbl="node1" presStyleIdx="3" presStyleCnt="8">
        <dgm:presLayoutVars>
          <dgm:bulletEnabled val="1"/>
        </dgm:presLayoutVars>
      </dgm:prSet>
      <dgm:spPr/>
    </dgm:pt>
    <dgm:pt modelId="{53670663-A8FF-4396-8F31-5601BF3F5A76}" type="pres">
      <dgm:prSet presAssocID="{73EAE8D8-43BD-4267-A6CF-AC718C66BFDA}" presName="Name56" presStyleLbl="parChTrans1D2" presStyleIdx="3" presStyleCnt="7"/>
      <dgm:spPr/>
    </dgm:pt>
    <dgm:pt modelId="{376CF9F2-A908-403A-9731-2DDAF08CA9A5}" type="pres">
      <dgm:prSet presAssocID="{1A9E32DA-9DE3-4E9E-A1D9-7B9B3642D46A}" presName="text0" presStyleLbl="node1" presStyleIdx="4" presStyleCnt="8">
        <dgm:presLayoutVars>
          <dgm:bulletEnabled val="1"/>
        </dgm:presLayoutVars>
      </dgm:prSet>
      <dgm:spPr/>
    </dgm:pt>
    <dgm:pt modelId="{BEA0570C-5D07-4076-AD65-4B0DDEFF1B5A}" type="pres">
      <dgm:prSet presAssocID="{C79253EE-BFFD-4E96-927E-1DFA103EF81D}" presName="Name56" presStyleLbl="parChTrans1D2" presStyleIdx="4" presStyleCnt="7"/>
      <dgm:spPr/>
    </dgm:pt>
    <dgm:pt modelId="{F55E98D0-AE12-41EE-8E97-D397E0AE4487}" type="pres">
      <dgm:prSet presAssocID="{401B1BC6-BFA0-49B1-8E29-F8D2360A92EE}" presName="text0" presStyleLbl="node1" presStyleIdx="5" presStyleCnt="8">
        <dgm:presLayoutVars>
          <dgm:bulletEnabled val="1"/>
        </dgm:presLayoutVars>
      </dgm:prSet>
      <dgm:spPr/>
    </dgm:pt>
    <dgm:pt modelId="{2D47ECBF-3535-47BE-B275-94700FBF2142}" type="pres">
      <dgm:prSet presAssocID="{A27DF237-ABA6-425A-8939-168284D92252}" presName="Name56" presStyleLbl="parChTrans1D2" presStyleIdx="5" presStyleCnt="7"/>
      <dgm:spPr/>
    </dgm:pt>
    <dgm:pt modelId="{EA6B7C42-E8E7-470B-A635-4CA44903824E}" type="pres">
      <dgm:prSet presAssocID="{5F2799E1-C80C-40A0-A4FD-DE2D59D7E9DF}" presName="text0" presStyleLbl="node1" presStyleIdx="6" presStyleCnt="8">
        <dgm:presLayoutVars>
          <dgm:bulletEnabled val="1"/>
        </dgm:presLayoutVars>
      </dgm:prSet>
      <dgm:spPr/>
    </dgm:pt>
    <dgm:pt modelId="{9C8FA6A7-C549-487C-8A8B-0BFEE67C1F2A}" type="pres">
      <dgm:prSet presAssocID="{7BC88324-439E-4F1E-83FA-3BFDA4C2F755}" presName="Name56" presStyleLbl="parChTrans1D2" presStyleIdx="6" presStyleCnt="7"/>
      <dgm:spPr/>
    </dgm:pt>
    <dgm:pt modelId="{D746E7F4-C9A5-4500-A5A9-8402C6A69736}" type="pres">
      <dgm:prSet presAssocID="{40EB37B4-297B-4F43-9A6C-EFF790755F37}" presName="text0" presStyleLbl="node1" presStyleIdx="7" presStyleCnt="8">
        <dgm:presLayoutVars>
          <dgm:bulletEnabled val="1"/>
        </dgm:presLayoutVars>
      </dgm:prSet>
      <dgm:spPr/>
    </dgm:pt>
  </dgm:ptLst>
  <dgm:cxnLst>
    <dgm:cxn modelId="{0A496704-C82E-4339-94E9-AFA0339F4973}" srcId="{E157B17E-C889-47C9-85A2-1EAFB57B6803}" destId="{4641B1C9-52AD-4522-BF52-F066F1C6BF18}" srcOrd="1" destOrd="0" parTransId="{B8CCF7D9-6F50-4D0B-857A-E98CBE7C52AD}" sibTransId="{AFB918B8-5102-4D51-8D13-A314F0D63B1A}"/>
    <dgm:cxn modelId="{5A0C3F08-C9F2-4D3F-B518-E94969BD8279}" type="presOf" srcId="{40EB37B4-297B-4F43-9A6C-EFF790755F37}" destId="{D746E7F4-C9A5-4500-A5A9-8402C6A69736}" srcOrd="0" destOrd="0" presId="urn:microsoft.com/office/officeart/2008/layout/RadialCluster"/>
    <dgm:cxn modelId="{A8FD380B-9404-4C1D-B36E-CA66CA4B86D4}" type="presOf" srcId="{A27DF237-ABA6-425A-8939-168284D92252}" destId="{2D47ECBF-3535-47BE-B275-94700FBF2142}" srcOrd="0" destOrd="0" presId="urn:microsoft.com/office/officeart/2008/layout/RadialCluster"/>
    <dgm:cxn modelId="{0BB3151C-1C1E-4F16-9106-D6077D19C207}" type="presOf" srcId="{145406A3-85E3-4A70-B4F8-3231070DC7F0}" destId="{7E957F8A-256D-4A01-93C7-B1DE7AC39276}" srcOrd="0" destOrd="0" presId="urn:microsoft.com/office/officeart/2008/layout/RadialCluster"/>
    <dgm:cxn modelId="{31D15023-0229-4346-B5AA-1B3C3D32B80B}" type="presOf" srcId="{5F2799E1-C80C-40A0-A4FD-DE2D59D7E9DF}" destId="{EA6B7C42-E8E7-470B-A635-4CA44903824E}" srcOrd="0" destOrd="0" presId="urn:microsoft.com/office/officeart/2008/layout/RadialCluster"/>
    <dgm:cxn modelId="{1C3F2D3E-997D-459D-8FC1-D90F4FAB1805}" type="presOf" srcId="{401B1BC6-BFA0-49B1-8E29-F8D2360A92EE}" destId="{F55E98D0-AE12-41EE-8E97-D397E0AE4487}" srcOrd="0" destOrd="0" presId="urn:microsoft.com/office/officeart/2008/layout/RadialCluster"/>
    <dgm:cxn modelId="{AB815F3E-F59C-4398-BFE9-EC402BC939DB}" srcId="{E157B17E-C889-47C9-85A2-1EAFB57B6803}" destId="{401B1BC6-BFA0-49B1-8E29-F8D2360A92EE}" srcOrd="4" destOrd="0" parTransId="{C79253EE-BFFD-4E96-927E-1DFA103EF81D}" sibTransId="{6DF8BD24-CD6C-4796-A036-30D43828BAFE}"/>
    <dgm:cxn modelId="{E1FE7240-C791-4921-B0FE-9D3FF41A8E38}" type="presOf" srcId="{F63D6BB0-23B0-4B07-BA54-119814167B2A}" destId="{3B0642FA-CC53-4038-A889-F216E4D50A30}" srcOrd="0" destOrd="0" presId="urn:microsoft.com/office/officeart/2008/layout/RadialCluster"/>
    <dgm:cxn modelId="{8C086748-DBEB-4FFE-B847-FF0D3BDA0F5F}" type="presOf" srcId="{B1AC52E8-5025-4734-8EA5-15358B8DAE13}" destId="{CA225F27-2F99-499A-8096-15D7760B0E08}" srcOrd="0" destOrd="0" presId="urn:microsoft.com/office/officeart/2008/layout/RadialCluster"/>
    <dgm:cxn modelId="{0C7C5D49-F31E-454A-B323-F411D6EE3F26}" type="presOf" srcId="{95932345-9139-49B5-B24C-6A964AB6EB4D}" destId="{43DE5F12-030C-4428-9EAE-2C7A61CEFC57}" srcOrd="0" destOrd="0" presId="urn:microsoft.com/office/officeart/2008/layout/RadialCluster"/>
    <dgm:cxn modelId="{0D0F6E51-EBEC-44B5-B7E9-B6B97F6F8394}" srcId="{E157B17E-C889-47C9-85A2-1EAFB57B6803}" destId="{5F2799E1-C80C-40A0-A4FD-DE2D59D7E9DF}" srcOrd="5" destOrd="0" parTransId="{A27DF237-ABA6-425A-8939-168284D92252}" sibTransId="{008530F5-B4FE-4A90-B0DC-265B024D7A20}"/>
    <dgm:cxn modelId="{772DFC7B-E759-4335-A089-14CF7252CD14}" type="presOf" srcId="{1A9E32DA-9DE3-4E9E-A1D9-7B9B3642D46A}" destId="{376CF9F2-A908-403A-9731-2DDAF08CA9A5}" srcOrd="0" destOrd="0" presId="urn:microsoft.com/office/officeart/2008/layout/RadialCluster"/>
    <dgm:cxn modelId="{0432F986-5D15-47B5-96B3-63ABE5347023}" srcId="{E157B17E-C889-47C9-85A2-1EAFB57B6803}" destId="{F63D6BB0-23B0-4B07-BA54-119814167B2A}" srcOrd="0" destOrd="0" parTransId="{CBB77189-D12B-4FB6-8A8E-606CC1378B44}" sibTransId="{CD0AB2E4-B536-4B44-94F7-4FF8BC796187}"/>
    <dgm:cxn modelId="{BB7D5F8A-BD6F-4077-BE95-C3635E6BA95F}" srcId="{B1AC52E8-5025-4734-8EA5-15358B8DAE13}" destId="{E157B17E-C889-47C9-85A2-1EAFB57B6803}" srcOrd="0" destOrd="0" parTransId="{A00C3E01-AF11-4422-B40A-FB6E7E5EABC6}" sibTransId="{7DE9D74E-58AF-4BFA-B5F1-CE05B1F4E7DB}"/>
    <dgm:cxn modelId="{4E48CCAA-FF3E-45E6-AF2F-63B9308D060E}" type="presOf" srcId="{B8CCF7D9-6F50-4D0B-857A-E98CBE7C52AD}" destId="{95CE7395-9883-4B3E-9D51-0991ACF62838}" srcOrd="0" destOrd="0" presId="urn:microsoft.com/office/officeart/2008/layout/RadialCluster"/>
    <dgm:cxn modelId="{278A56AC-0822-41FD-92BD-CCA0B0B0BF26}" srcId="{E157B17E-C889-47C9-85A2-1EAFB57B6803}" destId="{145406A3-85E3-4A70-B4F8-3231070DC7F0}" srcOrd="2" destOrd="0" parTransId="{95932345-9139-49B5-B24C-6A964AB6EB4D}" sibTransId="{D6F80BA4-9D5B-4DFC-A84C-35A62374A339}"/>
    <dgm:cxn modelId="{EED052AE-20BD-4508-BD07-A6F98F98D205}" type="presOf" srcId="{C79253EE-BFFD-4E96-927E-1DFA103EF81D}" destId="{BEA0570C-5D07-4076-AD65-4B0DDEFF1B5A}" srcOrd="0" destOrd="0" presId="urn:microsoft.com/office/officeart/2008/layout/RadialCluster"/>
    <dgm:cxn modelId="{A44F14B1-A52F-44E4-9EB0-40290F550207}" type="presOf" srcId="{4641B1C9-52AD-4522-BF52-F066F1C6BF18}" destId="{01EDEFB1-61EA-43B3-99F0-59E2034A3662}" srcOrd="0" destOrd="0" presId="urn:microsoft.com/office/officeart/2008/layout/RadialCluster"/>
    <dgm:cxn modelId="{A6F6D9BE-18D7-4858-AED0-4CF287C41418}" type="presOf" srcId="{CBB77189-D12B-4FB6-8A8E-606CC1378B44}" destId="{C45DA83C-306C-4FE3-AC4E-A656C163CBB3}" srcOrd="0" destOrd="0" presId="urn:microsoft.com/office/officeart/2008/layout/RadialCluster"/>
    <dgm:cxn modelId="{009F6FC7-B08C-48AC-BCF1-59715FD28BCE}" srcId="{E157B17E-C889-47C9-85A2-1EAFB57B6803}" destId="{1A9E32DA-9DE3-4E9E-A1D9-7B9B3642D46A}" srcOrd="3" destOrd="0" parTransId="{73EAE8D8-43BD-4267-A6CF-AC718C66BFDA}" sibTransId="{7BF2EAD6-C71B-4311-9C05-45203CF7862B}"/>
    <dgm:cxn modelId="{24653EC9-EFAB-41B7-9B99-0AE9090DBF77}" type="presOf" srcId="{7BC88324-439E-4F1E-83FA-3BFDA4C2F755}" destId="{9C8FA6A7-C549-487C-8A8B-0BFEE67C1F2A}" srcOrd="0" destOrd="0" presId="urn:microsoft.com/office/officeart/2008/layout/RadialCluster"/>
    <dgm:cxn modelId="{22ABF2E1-BE0A-4C71-828A-785BF0AAF22C}" srcId="{E157B17E-C889-47C9-85A2-1EAFB57B6803}" destId="{40EB37B4-297B-4F43-9A6C-EFF790755F37}" srcOrd="6" destOrd="0" parTransId="{7BC88324-439E-4F1E-83FA-3BFDA4C2F755}" sibTransId="{63D862F9-7691-4763-A0EA-012C9EB7903A}"/>
    <dgm:cxn modelId="{FE4A7AEA-8778-4734-A69A-EB6DD198D83F}" type="presOf" srcId="{E157B17E-C889-47C9-85A2-1EAFB57B6803}" destId="{DE1736DD-F572-4037-B1F8-918BBA3FB794}" srcOrd="0" destOrd="0" presId="urn:microsoft.com/office/officeart/2008/layout/RadialCluster"/>
    <dgm:cxn modelId="{312864F5-E86C-41B7-99E1-C336C04128B0}" type="presOf" srcId="{73EAE8D8-43BD-4267-A6CF-AC718C66BFDA}" destId="{53670663-A8FF-4396-8F31-5601BF3F5A76}" srcOrd="0" destOrd="0" presId="urn:microsoft.com/office/officeart/2008/layout/RadialCluster"/>
    <dgm:cxn modelId="{6FF1E0D8-3B0A-46CD-915C-81AF502EA6FD}" type="presParOf" srcId="{CA225F27-2F99-499A-8096-15D7760B0E08}" destId="{0B193611-8319-4AB8-8D2D-297E477E4978}" srcOrd="0" destOrd="0" presId="urn:microsoft.com/office/officeart/2008/layout/RadialCluster"/>
    <dgm:cxn modelId="{200C73F1-76E3-41DE-BF83-8601127F065B}" type="presParOf" srcId="{0B193611-8319-4AB8-8D2D-297E477E4978}" destId="{DE1736DD-F572-4037-B1F8-918BBA3FB794}" srcOrd="0" destOrd="0" presId="urn:microsoft.com/office/officeart/2008/layout/RadialCluster"/>
    <dgm:cxn modelId="{B86EBA35-80A4-41E7-BC1D-63533F005C38}" type="presParOf" srcId="{0B193611-8319-4AB8-8D2D-297E477E4978}" destId="{C45DA83C-306C-4FE3-AC4E-A656C163CBB3}" srcOrd="1" destOrd="0" presId="urn:microsoft.com/office/officeart/2008/layout/RadialCluster"/>
    <dgm:cxn modelId="{30961AD0-DB49-4595-B036-4D09CE6A0B2D}" type="presParOf" srcId="{0B193611-8319-4AB8-8D2D-297E477E4978}" destId="{3B0642FA-CC53-4038-A889-F216E4D50A30}" srcOrd="2" destOrd="0" presId="urn:microsoft.com/office/officeart/2008/layout/RadialCluster"/>
    <dgm:cxn modelId="{AE8E85A8-F15A-431E-8F0E-B3B9EABF24F2}" type="presParOf" srcId="{0B193611-8319-4AB8-8D2D-297E477E4978}" destId="{95CE7395-9883-4B3E-9D51-0991ACF62838}" srcOrd="3" destOrd="0" presId="urn:microsoft.com/office/officeart/2008/layout/RadialCluster"/>
    <dgm:cxn modelId="{6E1B3FD9-B335-45CA-8950-7108F3535DDF}" type="presParOf" srcId="{0B193611-8319-4AB8-8D2D-297E477E4978}" destId="{01EDEFB1-61EA-43B3-99F0-59E2034A3662}" srcOrd="4" destOrd="0" presId="urn:microsoft.com/office/officeart/2008/layout/RadialCluster"/>
    <dgm:cxn modelId="{F19710FE-7237-4F8B-B92C-3EDEC96D5F53}" type="presParOf" srcId="{0B193611-8319-4AB8-8D2D-297E477E4978}" destId="{43DE5F12-030C-4428-9EAE-2C7A61CEFC57}" srcOrd="5" destOrd="0" presId="urn:microsoft.com/office/officeart/2008/layout/RadialCluster"/>
    <dgm:cxn modelId="{8B17EC1E-06C2-4C47-92F3-A15D5E5E99A4}" type="presParOf" srcId="{0B193611-8319-4AB8-8D2D-297E477E4978}" destId="{7E957F8A-256D-4A01-93C7-B1DE7AC39276}" srcOrd="6" destOrd="0" presId="urn:microsoft.com/office/officeart/2008/layout/RadialCluster"/>
    <dgm:cxn modelId="{7A10EC7A-6115-4701-A217-E7FF099490DB}" type="presParOf" srcId="{0B193611-8319-4AB8-8D2D-297E477E4978}" destId="{53670663-A8FF-4396-8F31-5601BF3F5A76}" srcOrd="7" destOrd="0" presId="urn:microsoft.com/office/officeart/2008/layout/RadialCluster"/>
    <dgm:cxn modelId="{9BC035C5-C65C-4460-8A93-6BF6AB077548}" type="presParOf" srcId="{0B193611-8319-4AB8-8D2D-297E477E4978}" destId="{376CF9F2-A908-403A-9731-2DDAF08CA9A5}" srcOrd="8" destOrd="0" presId="urn:microsoft.com/office/officeart/2008/layout/RadialCluster"/>
    <dgm:cxn modelId="{1C42E95D-5794-4EC8-B67C-6430D1926669}" type="presParOf" srcId="{0B193611-8319-4AB8-8D2D-297E477E4978}" destId="{BEA0570C-5D07-4076-AD65-4B0DDEFF1B5A}" srcOrd="9" destOrd="0" presId="urn:microsoft.com/office/officeart/2008/layout/RadialCluster"/>
    <dgm:cxn modelId="{08D39F11-E657-421A-A35E-4AD7CA12788C}" type="presParOf" srcId="{0B193611-8319-4AB8-8D2D-297E477E4978}" destId="{F55E98D0-AE12-41EE-8E97-D397E0AE4487}" srcOrd="10" destOrd="0" presId="urn:microsoft.com/office/officeart/2008/layout/RadialCluster"/>
    <dgm:cxn modelId="{2DEA30D7-1468-4969-BACD-BC67FC009F53}" type="presParOf" srcId="{0B193611-8319-4AB8-8D2D-297E477E4978}" destId="{2D47ECBF-3535-47BE-B275-94700FBF2142}" srcOrd="11" destOrd="0" presId="urn:microsoft.com/office/officeart/2008/layout/RadialCluster"/>
    <dgm:cxn modelId="{50199ECD-AFD1-438B-8E71-95BCEB2EBCF1}" type="presParOf" srcId="{0B193611-8319-4AB8-8D2D-297E477E4978}" destId="{EA6B7C42-E8E7-470B-A635-4CA44903824E}" srcOrd="12" destOrd="0" presId="urn:microsoft.com/office/officeart/2008/layout/RadialCluster"/>
    <dgm:cxn modelId="{3D1CB8CF-21BA-40F6-89C7-E7B9DFAF41F7}" type="presParOf" srcId="{0B193611-8319-4AB8-8D2D-297E477E4978}" destId="{9C8FA6A7-C549-487C-8A8B-0BFEE67C1F2A}" srcOrd="13" destOrd="0" presId="urn:microsoft.com/office/officeart/2008/layout/RadialCluster"/>
    <dgm:cxn modelId="{06B25D9D-0127-4C4A-94E5-64F67F9FC201}" type="presParOf" srcId="{0B193611-8319-4AB8-8D2D-297E477E4978}" destId="{D746E7F4-C9A5-4500-A5A9-8402C6A69736}" srcOrd="14"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A53F1A-DC8E-4D02-884F-5A8A2E89D3A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3A163F14-0B5D-4312-851E-7A0881E1189B}">
      <dgm:prSet phldrT="[テキスト]"/>
      <dgm:spPr/>
      <dgm:t>
        <a:bodyPr/>
        <a:lstStyle/>
        <a:p>
          <a:r>
            <a:rPr kumimoji="1" lang="en-US" altLang="ja-JP" b="1" dirty="0"/>
            <a:t>CDP</a:t>
          </a:r>
          <a:endParaRPr kumimoji="1" lang="ja-JP" altLang="en-US" b="1" dirty="0"/>
        </a:p>
      </dgm:t>
    </dgm:pt>
    <dgm:pt modelId="{99B9AEB0-0C38-4F48-8CFD-F5267EE416CE}" type="parTrans" cxnId="{97B33538-5F14-43BD-B45B-1C21A5660EE0}">
      <dgm:prSet/>
      <dgm:spPr/>
      <dgm:t>
        <a:bodyPr/>
        <a:lstStyle/>
        <a:p>
          <a:endParaRPr kumimoji="1" lang="ja-JP" altLang="en-US" b="1"/>
        </a:p>
      </dgm:t>
    </dgm:pt>
    <dgm:pt modelId="{70B5B1E1-21B0-473D-926F-1388D905D91A}" type="sibTrans" cxnId="{97B33538-5F14-43BD-B45B-1C21A5660EE0}">
      <dgm:prSet/>
      <dgm:spPr/>
      <dgm:t>
        <a:bodyPr/>
        <a:lstStyle/>
        <a:p>
          <a:endParaRPr kumimoji="1" lang="ja-JP" altLang="en-US" b="1"/>
        </a:p>
      </dgm:t>
    </dgm:pt>
    <dgm:pt modelId="{31426FF2-A34C-4878-A86D-B4FCBB639D00}">
      <dgm:prSet phldrT="[テキスト]" custT="1"/>
      <dgm:spPr/>
      <dgm:t>
        <a:bodyPr/>
        <a:lstStyle/>
        <a:p>
          <a:r>
            <a:rPr kumimoji="1" lang="ja-JP" altLang="en-US" sz="1200" b="1" dirty="0"/>
            <a:t>人事異動</a:t>
          </a:r>
        </a:p>
      </dgm:t>
    </dgm:pt>
    <dgm:pt modelId="{915EA518-7384-4862-B201-CB3135B87BC2}" type="parTrans" cxnId="{08E28123-17F9-435C-96E6-DCFAB5886C03}">
      <dgm:prSet/>
      <dgm:spPr/>
      <dgm:t>
        <a:bodyPr/>
        <a:lstStyle/>
        <a:p>
          <a:endParaRPr kumimoji="1" lang="ja-JP" altLang="en-US" b="1"/>
        </a:p>
      </dgm:t>
    </dgm:pt>
    <dgm:pt modelId="{E96D8C9A-AA31-46BE-9AF4-7EF1EEAF87EC}" type="sibTrans" cxnId="{08E28123-17F9-435C-96E6-DCFAB5886C03}">
      <dgm:prSet/>
      <dgm:spPr/>
      <dgm:t>
        <a:bodyPr/>
        <a:lstStyle/>
        <a:p>
          <a:endParaRPr kumimoji="1" lang="ja-JP" altLang="en-US" b="1"/>
        </a:p>
      </dgm:t>
    </dgm:pt>
    <dgm:pt modelId="{E3C47AEA-1188-4B47-AACA-E8590C5D051D}">
      <dgm:prSet phldrT="[テキスト]"/>
      <dgm:spPr/>
      <dgm:t>
        <a:bodyPr/>
        <a:lstStyle/>
        <a:p>
          <a:r>
            <a:rPr kumimoji="1" lang="ja-JP" altLang="en-US" b="1" dirty="0"/>
            <a:t>人事や所属長との面接</a:t>
          </a:r>
        </a:p>
      </dgm:t>
    </dgm:pt>
    <dgm:pt modelId="{D1E85917-DF30-4281-8F48-926C285A557B}" type="parTrans" cxnId="{2798A52B-7DF7-425F-A119-1439BEE8678C}">
      <dgm:prSet/>
      <dgm:spPr/>
      <dgm:t>
        <a:bodyPr/>
        <a:lstStyle/>
        <a:p>
          <a:endParaRPr kumimoji="1" lang="ja-JP" altLang="en-US" b="1"/>
        </a:p>
      </dgm:t>
    </dgm:pt>
    <dgm:pt modelId="{7DAF32B8-C776-416B-AF4C-A5DC31766E20}" type="sibTrans" cxnId="{2798A52B-7DF7-425F-A119-1439BEE8678C}">
      <dgm:prSet/>
      <dgm:spPr/>
      <dgm:t>
        <a:bodyPr/>
        <a:lstStyle/>
        <a:p>
          <a:endParaRPr kumimoji="1" lang="ja-JP" altLang="en-US" b="1"/>
        </a:p>
      </dgm:t>
    </dgm:pt>
    <dgm:pt modelId="{222FED74-B278-4269-96D3-8FDFF3EDD02C}">
      <dgm:prSet phldrT="[テキスト]"/>
      <dgm:spPr/>
      <dgm:t>
        <a:bodyPr/>
        <a:lstStyle/>
        <a:p>
          <a:r>
            <a:rPr kumimoji="1" lang="ja-JP" altLang="en-US" b="1" dirty="0"/>
            <a:t>研修・教育制度</a:t>
          </a:r>
        </a:p>
      </dgm:t>
    </dgm:pt>
    <dgm:pt modelId="{9EAAB6ED-B481-4C71-B47B-A8755B244610}" type="parTrans" cxnId="{F2AF35C2-7F14-4BDA-A341-6FCF1D39B59D}">
      <dgm:prSet/>
      <dgm:spPr/>
      <dgm:t>
        <a:bodyPr/>
        <a:lstStyle/>
        <a:p>
          <a:endParaRPr kumimoji="1" lang="ja-JP" altLang="en-US" b="1"/>
        </a:p>
      </dgm:t>
    </dgm:pt>
    <dgm:pt modelId="{9E3170CC-D913-4E9B-8919-20ECA5CB41F0}" type="sibTrans" cxnId="{F2AF35C2-7F14-4BDA-A341-6FCF1D39B59D}">
      <dgm:prSet/>
      <dgm:spPr/>
      <dgm:t>
        <a:bodyPr/>
        <a:lstStyle/>
        <a:p>
          <a:endParaRPr kumimoji="1" lang="ja-JP" altLang="en-US" b="1"/>
        </a:p>
      </dgm:t>
    </dgm:pt>
    <dgm:pt modelId="{D29E0433-AF53-4527-BB44-818FC5E9B263}" type="pres">
      <dgm:prSet presAssocID="{0AA53F1A-DC8E-4D02-884F-5A8A2E89D3AA}" presName="Name0" presStyleCnt="0">
        <dgm:presLayoutVars>
          <dgm:chMax val="1"/>
          <dgm:dir/>
          <dgm:animLvl val="ctr"/>
          <dgm:resizeHandles val="exact"/>
        </dgm:presLayoutVars>
      </dgm:prSet>
      <dgm:spPr/>
    </dgm:pt>
    <dgm:pt modelId="{A12DC53D-C2BE-46B0-A07B-7D26C13E1B89}" type="pres">
      <dgm:prSet presAssocID="{3A163F14-0B5D-4312-851E-7A0881E1189B}" presName="centerShape" presStyleLbl="node0" presStyleIdx="0" presStyleCnt="1"/>
      <dgm:spPr/>
    </dgm:pt>
    <dgm:pt modelId="{C692FBDC-68E7-4933-95F7-E9CB07313211}" type="pres">
      <dgm:prSet presAssocID="{31426FF2-A34C-4878-A86D-B4FCBB639D00}" presName="node" presStyleLbl="node1" presStyleIdx="0" presStyleCnt="3">
        <dgm:presLayoutVars>
          <dgm:bulletEnabled val="1"/>
        </dgm:presLayoutVars>
      </dgm:prSet>
      <dgm:spPr/>
    </dgm:pt>
    <dgm:pt modelId="{3FE21D85-2498-4743-BF05-73EE7FEF217E}" type="pres">
      <dgm:prSet presAssocID="{31426FF2-A34C-4878-A86D-B4FCBB639D00}" presName="dummy" presStyleCnt="0"/>
      <dgm:spPr/>
    </dgm:pt>
    <dgm:pt modelId="{557D8AD0-855F-402C-A65C-BAAF709DF9E1}" type="pres">
      <dgm:prSet presAssocID="{E96D8C9A-AA31-46BE-9AF4-7EF1EEAF87EC}" presName="sibTrans" presStyleLbl="sibTrans2D1" presStyleIdx="0" presStyleCnt="3"/>
      <dgm:spPr/>
    </dgm:pt>
    <dgm:pt modelId="{3CA340EC-16A1-48F3-AB25-A8F74DBAEB39}" type="pres">
      <dgm:prSet presAssocID="{E3C47AEA-1188-4B47-AACA-E8590C5D051D}" presName="node" presStyleLbl="node1" presStyleIdx="1" presStyleCnt="3">
        <dgm:presLayoutVars>
          <dgm:bulletEnabled val="1"/>
        </dgm:presLayoutVars>
      </dgm:prSet>
      <dgm:spPr/>
    </dgm:pt>
    <dgm:pt modelId="{6BF3DB25-9D42-46D1-8E5F-6544D1A9BDC7}" type="pres">
      <dgm:prSet presAssocID="{E3C47AEA-1188-4B47-AACA-E8590C5D051D}" presName="dummy" presStyleCnt="0"/>
      <dgm:spPr/>
    </dgm:pt>
    <dgm:pt modelId="{35D268E5-41BF-42D7-B359-B6D44CE7C625}" type="pres">
      <dgm:prSet presAssocID="{7DAF32B8-C776-416B-AF4C-A5DC31766E20}" presName="sibTrans" presStyleLbl="sibTrans2D1" presStyleIdx="1" presStyleCnt="3"/>
      <dgm:spPr/>
    </dgm:pt>
    <dgm:pt modelId="{F90DA09A-D901-4B10-909C-7C8D94630936}" type="pres">
      <dgm:prSet presAssocID="{222FED74-B278-4269-96D3-8FDFF3EDD02C}" presName="node" presStyleLbl="node1" presStyleIdx="2" presStyleCnt="3">
        <dgm:presLayoutVars>
          <dgm:bulletEnabled val="1"/>
        </dgm:presLayoutVars>
      </dgm:prSet>
      <dgm:spPr/>
    </dgm:pt>
    <dgm:pt modelId="{CFF7F078-3CA8-4E1B-9708-98485BA90765}" type="pres">
      <dgm:prSet presAssocID="{222FED74-B278-4269-96D3-8FDFF3EDD02C}" presName="dummy" presStyleCnt="0"/>
      <dgm:spPr/>
    </dgm:pt>
    <dgm:pt modelId="{4509C198-E02A-4EDC-92D3-90775A046B0A}" type="pres">
      <dgm:prSet presAssocID="{9E3170CC-D913-4E9B-8919-20ECA5CB41F0}" presName="sibTrans" presStyleLbl="sibTrans2D1" presStyleIdx="2" presStyleCnt="3"/>
      <dgm:spPr/>
    </dgm:pt>
  </dgm:ptLst>
  <dgm:cxnLst>
    <dgm:cxn modelId="{42456101-B6B6-43B9-A46E-9C8937F5E653}" type="presOf" srcId="{7DAF32B8-C776-416B-AF4C-A5DC31766E20}" destId="{35D268E5-41BF-42D7-B359-B6D44CE7C625}" srcOrd="0" destOrd="0" presId="urn:microsoft.com/office/officeart/2005/8/layout/radial6"/>
    <dgm:cxn modelId="{878FAF13-0FC7-4384-879C-07DD8E3B32A3}" type="presOf" srcId="{0AA53F1A-DC8E-4D02-884F-5A8A2E89D3AA}" destId="{D29E0433-AF53-4527-BB44-818FC5E9B263}" srcOrd="0" destOrd="0" presId="urn:microsoft.com/office/officeart/2005/8/layout/radial6"/>
    <dgm:cxn modelId="{08E28123-17F9-435C-96E6-DCFAB5886C03}" srcId="{3A163F14-0B5D-4312-851E-7A0881E1189B}" destId="{31426FF2-A34C-4878-A86D-B4FCBB639D00}" srcOrd="0" destOrd="0" parTransId="{915EA518-7384-4862-B201-CB3135B87BC2}" sibTransId="{E96D8C9A-AA31-46BE-9AF4-7EF1EEAF87EC}"/>
    <dgm:cxn modelId="{2798A52B-7DF7-425F-A119-1439BEE8678C}" srcId="{3A163F14-0B5D-4312-851E-7A0881E1189B}" destId="{E3C47AEA-1188-4B47-AACA-E8590C5D051D}" srcOrd="1" destOrd="0" parTransId="{D1E85917-DF30-4281-8F48-926C285A557B}" sibTransId="{7DAF32B8-C776-416B-AF4C-A5DC31766E20}"/>
    <dgm:cxn modelId="{97B33538-5F14-43BD-B45B-1C21A5660EE0}" srcId="{0AA53F1A-DC8E-4D02-884F-5A8A2E89D3AA}" destId="{3A163F14-0B5D-4312-851E-7A0881E1189B}" srcOrd="0" destOrd="0" parTransId="{99B9AEB0-0C38-4F48-8CFD-F5267EE416CE}" sibTransId="{70B5B1E1-21B0-473D-926F-1388D905D91A}"/>
    <dgm:cxn modelId="{1B813D7F-7761-4AEE-A4B8-71CB6AC74C0E}" type="presOf" srcId="{31426FF2-A34C-4878-A86D-B4FCBB639D00}" destId="{C692FBDC-68E7-4933-95F7-E9CB07313211}" srcOrd="0" destOrd="0" presId="urn:microsoft.com/office/officeart/2005/8/layout/radial6"/>
    <dgm:cxn modelId="{F2812195-B699-4A19-B8FE-9747451C398C}" type="presOf" srcId="{222FED74-B278-4269-96D3-8FDFF3EDD02C}" destId="{F90DA09A-D901-4B10-909C-7C8D94630936}" srcOrd="0" destOrd="0" presId="urn:microsoft.com/office/officeart/2005/8/layout/radial6"/>
    <dgm:cxn modelId="{F2AF35C2-7F14-4BDA-A341-6FCF1D39B59D}" srcId="{3A163F14-0B5D-4312-851E-7A0881E1189B}" destId="{222FED74-B278-4269-96D3-8FDFF3EDD02C}" srcOrd="2" destOrd="0" parTransId="{9EAAB6ED-B481-4C71-B47B-A8755B244610}" sibTransId="{9E3170CC-D913-4E9B-8919-20ECA5CB41F0}"/>
    <dgm:cxn modelId="{A326A2C8-EB2D-4857-BD78-4190523618D2}" type="presOf" srcId="{E96D8C9A-AA31-46BE-9AF4-7EF1EEAF87EC}" destId="{557D8AD0-855F-402C-A65C-BAAF709DF9E1}" srcOrd="0" destOrd="0" presId="urn:microsoft.com/office/officeart/2005/8/layout/radial6"/>
    <dgm:cxn modelId="{A7A73DE0-E410-47E4-A2A4-41A3B2FF930A}" type="presOf" srcId="{9E3170CC-D913-4E9B-8919-20ECA5CB41F0}" destId="{4509C198-E02A-4EDC-92D3-90775A046B0A}" srcOrd="0" destOrd="0" presId="urn:microsoft.com/office/officeart/2005/8/layout/radial6"/>
    <dgm:cxn modelId="{EE5B05F4-3EF5-4A3B-A627-A0DECDF20F0A}" type="presOf" srcId="{3A163F14-0B5D-4312-851E-7A0881E1189B}" destId="{A12DC53D-C2BE-46B0-A07B-7D26C13E1B89}" srcOrd="0" destOrd="0" presId="urn:microsoft.com/office/officeart/2005/8/layout/radial6"/>
    <dgm:cxn modelId="{86244DF6-3977-4967-82D5-2C011DF33A55}" type="presOf" srcId="{E3C47AEA-1188-4B47-AACA-E8590C5D051D}" destId="{3CA340EC-16A1-48F3-AB25-A8F74DBAEB39}" srcOrd="0" destOrd="0" presId="urn:microsoft.com/office/officeart/2005/8/layout/radial6"/>
    <dgm:cxn modelId="{E8BCF853-A447-47E7-9C03-9CDF5F198C3C}" type="presParOf" srcId="{D29E0433-AF53-4527-BB44-818FC5E9B263}" destId="{A12DC53D-C2BE-46B0-A07B-7D26C13E1B89}" srcOrd="0" destOrd="0" presId="urn:microsoft.com/office/officeart/2005/8/layout/radial6"/>
    <dgm:cxn modelId="{2C259618-6C69-44AB-97E7-3E1F8E67930D}" type="presParOf" srcId="{D29E0433-AF53-4527-BB44-818FC5E9B263}" destId="{C692FBDC-68E7-4933-95F7-E9CB07313211}" srcOrd="1" destOrd="0" presId="urn:microsoft.com/office/officeart/2005/8/layout/radial6"/>
    <dgm:cxn modelId="{153BF910-57A5-42D0-8DDF-628303EB6A12}" type="presParOf" srcId="{D29E0433-AF53-4527-BB44-818FC5E9B263}" destId="{3FE21D85-2498-4743-BF05-73EE7FEF217E}" srcOrd="2" destOrd="0" presId="urn:microsoft.com/office/officeart/2005/8/layout/radial6"/>
    <dgm:cxn modelId="{04847F07-529E-40EF-B1B3-CBBAE361656C}" type="presParOf" srcId="{D29E0433-AF53-4527-BB44-818FC5E9B263}" destId="{557D8AD0-855F-402C-A65C-BAAF709DF9E1}" srcOrd="3" destOrd="0" presId="urn:microsoft.com/office/officeart/2005/8/layout/radial6"/>
    <dgm:cxn modelId="{76E3B94C-D09D-4DAB-A3D6-8F16873C8BD5}" type="presParOf" srcId="{D29E0433-AF53-4527-BB44-818FC5E9B263}" destId="{3CA340EC-16A1-48F3-AB25-A8F74DBAEB39}" srcOrd="4" destOrd="0" presId="urn:microsoft.com/office/officeart/2005/8/layout/radial6"/>
    <dgm:cxn modelId="{D75CCE95-109E-47A6-B3DD-779145A2D844}" type="presParOf" srcId="{D29E0433-AF53-4527-BB44-818FC5E9B263}" destId="{6BF3DB25-9D42-46D1-8E5F-6544D1A9BDC7}" srcOrd="5" destOrd="0" presId="urn:microsoft.com/office/officeart/2005/8/layout/radial6"/>
    <dgm:cxn modelId="{B8DFE413-B949-4BB7-8866-780D6EC7AEB8}" type="presParOf" srcId="{D29E0433-AF53-4527-BB44-818FC5E9B263}" destId="{35D268E5-41BF-42D7-B359-B6D44CE7C625}" srcOrd="6" destOrd="0" presId="urn:microsoft.com/office/officeart/2005/8/layout/radial6"/>
    <dgm:cxn modelId="{879D8E5F-EE45-4B1F-8E99-7119E2CBF3E8}" type="presParOf" srcId="{D29E0433-AF53-4527-BB44-818FC5E9B263}" destId="{F90DA09A-D901-4B10-909C-7C8D94630936}" srcOrd="7" destOrd="0" presId="urn:microsoft.com/office/officeart/2005/8/layout/radial6"/>
    <dgm:cxn modelId="{6E24A29C-4F2A-4386-91A1-A8A7F81EA6A4}" type="presParOf" srcId="{D29E0433-AF53-4527-BB44-818FC5E9B263}" destId="{CFF7F078-3CA8-4E1B-9708-98485BA90765}" srcOrd="8" destOrd="0" presId="urn:microsoft.com/office/officeart/2005/8/layout/radial6"/>
    <dgm:cxn modelId="{8CD0F5C6-D84B-4B23-A0A5-4231B952AA75}" type="presParOf" srcId="{D29E0433-AF53-4527-BB44-818FC5E9B263}" destId="{4509C198-E02A-4EDC-92D3-90775A046B0A}"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B268D54-2603-4F37-9802-FE2C42393597}" type="doc">
      <dgm:prSet loTypeId="urn:microsoft.com/office/officeart/2005/8/layout/cycle8" loCatId="cycle" qsTypeId="urn:microsoft.com/office/officeart/2005/8/quickstyle/simple2" qsCatId="simple" csTypeId="urn:microsoft.com/office/officeart/2005/8/colors/accent5_2" csCatId="accent5" phldr="1"/>
      <dgm:spPr/>
    </dgm:pt>
    <dgm:pt modelId="{CBBF58C5-CD62-4536-AB22-7ADF6FA1E7F9}">
      <dgm:prSet phldrT="[テキスト]" custT="1"/>
      <dgm:spPr/>
      <dgm:t>
        <a:bodyPr/>
        <a:lstStyle/>
        <a:p>
          <a:r>
            <a:rPr kumimoji="1" lang="ja-JP" altLang="en-US" sz="1100" dirty="0"/>
            <a:t>社員の目標設定</a:t>
          </a:r>
        </a:p>
      </dgm:t>
    </dgm:pt>
    <dgm:pt modelId="{896CBDE6-483A-485E-875C-CEB9BD55CC85}" type="parTrans" cxnId="{AAEAE6EE-4B85-4D23-974F-CF43DFB26698}">
      <dgm:prSet/>
      <dgm:spPr/>
      <dgm:t>
        <a:bodyPr/>
        <a:lstStyle/>
        <a:p>
          <a:endParaRPr kumimoji="1" lang="ja-JP" altLang="en-US"/>
        </a:p>
      </dgm:t>
    </dgm:pt>
    <dgm:pt modelId="{FAC38D59-CC51-4241-A4E1-20E6580A6262}" type="sibTrans" cxnId="{AAEAE6EE-4B85-4D23-974F-CF43DFB26698}">
      <dgm:prSet/>
      <dgm:spPr/>
      <dgm:t>
        <a:bodyPr/>
        <a:lstStyle/>
        <a:p>
          <a:endParaRPr kumimoji="1" lang="ja-JP" altLang="en-US"/>
        </a:p>
      </dgm:t>
    </dgm:pt>
    <dgm:pt modelId="{C2B2CEE2-E65D-4DE9-94ED-D02FB4BE8EAA}">
      <dgm:prSet phldrT="[テキスト]"/>
      <dgm:spPr/>
      <dgm:t>
        <a:bodyPr/>
        <a:lstStyle/>
        <a:p>
          <a:r>
            <a:rPr kumimoji="1" lang="ja-JP" altLang="en-US" dirty="0"/>
            <a:t>目標設定に</a:t>
          </a:r>
          <a:endParaRPr kumimoji="1" lang="en-US" altLang="ja-JP" dirty="0"/>
        </a:p>
        <a:p>
          <a:r>
            <a:rPr kumimoji="1" lang="ja-JP" altLang="en-US" dirty="0"/>
            <a:t>向けた手段決定</a:t>
          </a:r>
        </a:p>
      </dgm:t>
    </dgm:pt>
    <dgm:pt modelId="{D8EC9FF0-0280-44CC-B792-D5F123B175AC}" type="parTrans" cxnId="{AFD1540E-E8C6-4318-856F-FF7A33B5B4E1}">
      <dgm:prSet/>
      <dgm:spPr/>
      <dgm:t>
        <a:bodyPr/>
        <a:lstStyle/>
        <a:p>
          <a:endParaRPr kumimoji="1" lang="ja-JP" altLang="en-US"/>
        </a:p>
      </dgm:t>
    </dgm:pt>
    <dgm:pt modelId="{B0189312-7A83-4DE9-AFA5-B5DFA20294A0}" type="sibTrans" cxnId="{AFD1540E-E8C6-4318-856F-FF7A33B5B4E1}">
      <dgm:prSet/>
      <dgm:spPr/>
      <dgm:t>
        <a:bodyPr/>
        <a:lstStyle/>
        <a:p>
          <a:endParaRPr kumimoji="1" lang="ja-JP" altLang="en-US"/>
        </a:p>
      </dgm:t>
    </dgm:pt>
    <dgm:pt modelId="{964F5448-6857-4AA6-9757-2919883394E0}">
      <dgm:prSet phldrT="[テキスト]"/>
      <dgm:spPr/>
      <dgm:t>
        <a:bodyPr/>
        <a:lstStyle/>
        <a:p>
          <a:r>
            <a:rPr kumimoji="1" lang="ja-JP" altLang="en-US" dirty="0"/>
            <a:t>手段を行動に移す</a:t>
          </a:r>
        </a:p>
      </dgm:t>
    </dgm:pt>
    <dgm:pt modelId="{B4BFA84E-F947-422C-9382-4897EB5D4F4C}" type="parTrans" cxnId="{99AA88AC-BCC3-4834-8659-829C8E6EFC14}">
      <dgm:prSet/>
      <dgm:spPr/>
      <dgm:t>
        <a:bodyPr/>
        <a:lstStyle/>
        <a:p>
          <a:endParaRPr kumimoji="1" lang="ja-JP" altLang="en-US"/>
        </a:p>
      </dgm:t>
    </dgm:pt>
    <dgm:pt modelId="{85453FF8-0B20-41AC-A864-57AB179C0E03}" type="sibTrans" cxnId="{99AA88AC-BCC3-4834-8659-829C8E6EFC14}">
      <dgm:prSet/>
      <dgm:spPr/>
      <dgm:t>
        <a:bodyPr/>
        <a:lstStyle/>
        <a:p>
          <a:endParaRPr kumimoji="1" lang="ja-JP" altLang="en-US"/>
        </a:p>
      </dgm:t>
    </dgm:pt>
    <dgm:pt modelId="{82A35A26-8C39-4235-AE7C-CCEF0A075C6C}">
      <dgm:prSet phldrT="[テキスト]" custT="1"/>
      <dgm:spPr/>
      <dgm:t>
        <a:bodyPr/>
        <a:lstStyle/>
        <a:p>
          <a:r>
            <a:rPr kumimoji="1" lang="ja-JP" altLang="en-US" sz="1100" dirty="0"/>
            <a:t>評価・振り返り</a:t>
          </a:r>
        </a:p>
      </dgm:t>
    </dgm:pt>
    <dgm:pt modelId="{6C0BE5C8-0CDE-4CDC-8135-A16FA0BF26FA}" type="parTrans" cxnId="{9A2D6266-85AB-49CC-A75C-4815F428D124}">
      <dgm:prSet/>
      <dgm:spPr/>
      <dgm:t>
        <a:bodyPr/>
        <a:lstStyle/>
        <a:p>
          <a:endParaRPr kumimoji="1" lang="ja-JP" altLang="en-US"/>
        </a:p>
      </dgm:t>
    </dgm:pt>
    <dgm:pt modelId="{6C6ABAD3-2166-4C47-BFD8-7E2305962ABE}" type="sibTrans" cxnId="{9A2D6266-85AB-49CC-A75C-4815F428D124}">
      <dgm:prSet/>
      <dgm:spPr/>
      <dgm:t>
        <a:bodyPr/>
        <a:lstStyle/>
        <a:p>
          <a:endParaRPr kumimoji="1" lang="ja-JP" altLang="en-US"/>
        </a:p>
      </dgm:t>
    </dgm:pt>
    <dgm:pt modelId="{C491BE90-C76B-49DF-853F-A7AD2BF16E01}" type="pres">
      <dgm:prSet presAssocID="{FB268D54-2603-4F37-9802-FE2C42393597}" presName="compositeShape" presStyleCnt="0">
        <dgm:presLayoutVars>
          <dgm:chMax val="7"/>
          <dgm:dir/>
          <dgm:resizeHandles val="exact"/>
        </dgm:presLayoutVars>
      </dgm:prSet>
      <dgm:spPr/>
    </dgm:pt>
    <dgm:pt modelId="{C79304DF-AE90-4126-887B-5176391F994C}" type="pres">
      <dgm:prSet presAssocID="{FB268D54-2603-4F37-9802-FE2C42393597}" presName="wedge1" presStyleLbl="node1" presStyleIdx="0" presStyleCnt="4"/>
      <dgm:spPr/>
    </dgm:pt>
    <dgm:pt modelId="{2127F0A0-27CC-47AC-8461-94BA010AD263}" type="pres">
      <dgm:prSet presAssocID="{FB268D54-2603-4F37-9802-FE2C42393597}" presName="dummy1a" presStyleCnt="0"/>
      <dgm:spPr/>
    </dgm:pt>
    <dgm:pt modelId="{ED85F36E-B8E0-4A68-8117-4A58BB4350C5}" type="pres">
      <dgm:prSet presAssocID="{FB268D54-2603-4F37-9802-FE2C42393597}" presName="dummy1b" presStyleCnt="0"/>
      <dgm:spPr/>
    </dgm:pt>
    <dgm:pt modelId="{EFE87C7F-A7F8-49CA-84DE-9598097F8373}" type="pres">
      <dgm:prSet presAssocID="{FB268D54-2603-4F37-9802-FE2C42393597}" presName="wedge1Tx" presStyleLbl="node1" presStyleIdx="0" presStyleCnt="4">
        <dgm:presLayoutVars>
          <dgm:chMax val="0"/>
          <dgm:chPref val="0"/>
          <dgm:bulletEnabled val="1"/>
        </dgm:presLayoutVars>
      </dgm:prSet>
      <dgm:spPr/>
    </dgm:pt>
    <dgm:pt modelId="{1277CD4C-C603-4478-98E7-C20682312D8B}" type="pres">
      <dgm:prSet presAssocID="{FB268D54-2603-4F37-9802-FE2C42393597}" presName="wedge2" presStyleLbl="node1" presStyleIdx="1" presStyleCnt="4"/>
      <dgm:spPr/>
    </dgm:pt>
    <dgm:pt modelId="{EA671FB3-59B1-46A4-8161-06562250D8E2}" type="pres">
      <dgm:prSet presAssocID="{FB268D54-2603-4F37-9802-FE2C42393597}" presName="dummy2a" presStyleCnt="0"/>
      <dgm:spPr/>
    </dgm:pt>
    <dgm:pt modelId="{04B7ABF6-1D70-45CC-A328-187BC58799F6}" type="pres">
      <dgm:prSet presAssocID="{FB268D54-2603-4F37-9802-FE2C42393597}" presName="dummy2b" presStyleCnt="0"/>
      <dgm:spPr/>
    </dgm:pt>
    <dgm:pt modelId="{656603DB-CB85-4745-B5A7-A757499E4A67}" type="pres">
      <dgm:prSet presAssocID="{FB268D54-2603-4F37-9802-FE2C42393597}" presName="wedge2Tx" presStyleLbl="node1" presStyleIdx="1" presStyleCnt="4">
        <dgm:presLayoutVars>
          <dgm:chMax val="0"/>
          <dgm:chPref val="0"/>
          <dgm:bulletEnabled val="1"/>
        </dgm:presLayoutVars>
      </dgm:prSet>
      <dgm:spPr/>
    </dgm:pt>
    <dgm:pt modelId="{E449F1A0-9701-4D70-94A6-A8145C52C2EC}" type="pres">
      <dgm:prSet presAssocID="{FB268D54-2603-4F37-9802-FE2C42393597}" presName="wedge3" presStyleLbl="node1" presStyleIdx="2" presStyleCnt="4"/>
      <dgm:spPr/>
    </dgm:pt>
    <dgm:pt modelId="{C29401CF-E220-4200-9E35-F9FB1596773D}" type="pres">
      <dgm:prSet presAssocID="{FB268D54-2603-4F37-9802-FE2C42393597}" presName="dummy3a" presStyleCnt="0"/>
      <dgm:spPr/>
    </dgm:pt>
    <dgm:pt modelId="{2CE37CCE-A9B2-4EFA-8201-748D67236199}" type="pres">
      <dgm:prSet presAssocID="{FB268D54-2603-4F37-9802-FE2C42393597}" presName="dummy3b" presStyleCnt="0"/>
      <dgm:spPr/>
    </dgm:pt>
    <dgm:pt modelId="{26905C80-BBDB-41B5-8434-6C071E2DBCC0}" type="pres">
      <dgm:prSet presAssocID="{FB268D54-2603-4F37-9802-FE2C42393597}" presName="wedge3Tx" presStyleLbl="node1" presStyleIdx="2" presStyleCnt="4">
        <dgm:presLayoutVars>
          <dgm:chMax val="0"/>
          <dgm:chPref val="0"/>
          <dgm:bulletEnabled val="1"/>
        </dgm:presLayoutVars>
      </dgm:prSet>
      <dgm:spPr/>
    </dgm:pt>
    <dgm:pt modelId="{DE988A7B-0D57-413D-B3E6-3B30511E8EFB}" type="pres">
      <dgm:prSet presAssocID="{FB268D54-2603-4F37-9802-FE2C42393597}" presName="wedge4" presStyleLbl="node1" presStyleIdx="3" presStyleCnt="4"/>
      <dgm:spPr/>
    </dgm:pt>
    <dgm:pt modelId="{C17F9E84-7403-4031-9AC3-0C97B7D6EC33}" type="pres">
      <dgm:prSet presAssocID="{FB268D54-2603-4F37-9802-FE2C42393597}" presName="dummy4a" presStyleCnt="0"/>
      <dgm:spPr/>
    </dgm:pt>
    <dgm:pt modelId="{BC91E952-F0A3-4F33-8916-15C231B3A963}" type="pres">
      <dgm:prSet presAssocID="{FB268D54-2603-4F37-9802-FE2C42393597}" presName="dummy4b" presStyleCnt="0"/>
      <dgm:spPr/>
    </dgm:pt>
    <dgm:pt modelId="{F5A1468E-A6A0-49A8-AC0C-70CC7068EEBE}" type="pres">
      <dgm:prSet presAssocID="{FB268D54-2603-4F37-9802-FE2C42393597}" presName="wedge4Tx" presStyleLbl="node1" presStyleIdx="3" presStyleCnt="4">
        <dgm:presLayoutVars>
          <dgm:chMax val="0"/>
          <dgm:chPref val="0"/>
          <dgm:bulletEnabled val="1"/>
        </dgm:presLayoutVars>
      </dgm:prSet>
      <dgm:spPr/>
    </dgm:pt>
    <dgm:pt modelId="{DA4B37B1-3611-4C33-9017-03A625DBC47E}" type="pres">
      <dgm:prSet presAssocID="{FAC38D59-CC51-4241-A4E1-20E6580A6262}" presName="arrowWedge1" presStyleLbl="fgSibTrans2D1" presStyleIdx="0" presStyleCnt="4"/>
      <dgm:spPr/>
    </dgm:pt>
    <dgm:pt modelId="{0FFB2FD4-D003-4593-9BB3-F46A1CC79286}" type="pres">
      <dgm:prSet presAssocID="{B0189312-7A83-4DE9-AFA5-B5DFA20294A0}" presName="arrowWedge2" presStyleLbl="fgSibTrans2D1" presStyleIdx="1" presStyleCnt="4"/>
      <dgm:spPr/>
    </dgm:pt>
    <dgm:pt modelId="{8DBDF29F-41A2-4903-B358-DACBDE9150F3}" type="pres">
      <dgm:prSet presAssocID="{85453FF8-0B20-41AC-A864-57AB179C0E03}" presName="arrowWedge3" presStyleLbl="fgSibTrans2D1" presStyleIdx="2" presStyleCnt="4"/>
      <dgm:spPr/>
    </dgm:pt>
    <dgm:pt modelId="{F7FB543C-2C7D-44C7-90DE-47F79BB475ED}" type="pres">
      <dgm:prSet presAssocID="{6C6ABAD3-2166-4C47-BFD8-7E2305962ABE}" presName="arrowWedge4" presStyleLbl="fgSibTrans2D1" presStyleIdx="3" presStyleCnt="4"/>
      <dgm:spPr/>
    </dgm:pt>
  </dgm:ptLst>
  <dgm:cxnLst>
    <dgm:cxn modelId="{AFD1540E-E8C6-4318-856F-FF7A33B5B4E1}" srcId="{FB268D54-2603-4F37-9802-FE2C42393597}" destId="{C2B2CEE2-E65D-4DE9-94ED-D02FB4BE8EAA}" srcOrd="1" destOrd="0" parTransId="{D8EC9FF0-0280-44CC-B792-D5F123B175AC}" sibTransId="{B0189312-7A83-4DE9-AFA5-B5DFA20294A0}"/>
    <dgm:cxn modelId="{9A2D6266-85AB-49CC-A75C-4815F428D124}" srcId="{FB268D54-2603-4F37-9802-FE2C42393597}" destId="{82A35A26-8C39-4235-AE7C-CCEF0A075C6C}" srcOrd="3" destOrd="0" parTransId="{6C0BE5C8-0CDE-4CDC-8135-A16FA0BF26FA}" sibTransId="{6C6ABAD3-2166-4C47-BFD8-7E2305962ABE}"/>
    <dgm:cxn modelId="{5E0A0F4F-2A32-40ED-A8D4-725CBED5D514}" type="presOf" srcId="{C2B2CEE2-E65D-4DE9-94ED-D02FB4BE8EAA}" destId="{1277CD4C-C603-4478-98E7-C20682312D8B}" srcOrd="0" destOrd="0" presId="urn:microsoft.com/office/officeart/2005/8/layout/cycle8"/>
    <dgm:cxn modelId="{B453D78F-8051-4E17-A780-A3B834DCB198}" type="presOf" srcId="{964F5448-6857-4AA6-9757-2919883394E0}" destId="{26905C80-BBDB-41B5-8434-6C071E2DBCC0}" srcOrd="1" destOrd="0" presId="urn:microsoft.com/office/officeart/2005/8/layout/cycle8"/>
    <dgm:cxn modelId="{0B0BC79C-42FF-4EC4-9661-A6CC312383E0}" type="presOf" srcId="{CBBF58C5-CD62-4536-AB22-7ADF6FA1E7F9}" destId="{EFE87C7F-A7F8-49CA-84DE-9598097F8373}" srcOrd="1" destOrd="0" presId="urn:microsoft.com/office/officeart/2005/8/layout/cycle8"/>
    <dgm:cxn modelId="{99AA88AC-BCC3-4834-8659-829C8E6EFC14}" srcId="{FB268D54-2603-4F37-9802-FE2C42393597}" destId="{964F5448-6857-4AA6-9757-2919883394E0}" srcOrd="2" destOrd="0" parTransId="{B4BFA84E-F947-422C-9382-4897EB5D4F4C}" sibTransId="{85453FF8-0B20-41AC-A864-57AB179C0E03}"/>
    <dgm:cxn modelId="{B8FDD2B7-FA6F-4211-81B6-EE4992E7A69C}" type="presOf" srcId="{FB268D54-2603-4F37-9802-FE2C42393597}" destId="{C491BE90-C76B-49DF-853F-A7AD2BF16E01}" srcOrd="0" destOrd="0" presId="urn:microsoft.com/office/officeart/2005/8/layout/cycle8"/>
    <dgm:cxn modelId="{90CA69B9-7467-4CDA-8A1B-C1F230673617}" type="presOf" srcId="{C2B2CEE2-E65D-4DE9-94ED-D02FB4BE8EAA}" destId="{656603DB-CB85-4745-B5A7-A757499E4A67}" srcOrd="1" destOrd="0" presId="urn:microsoft.com/office/officeart/2005/8/layout/cycle8"/>
    <dgm:cxn modelId="{B6ACD6BA-3031-4960-AF4D-ACA995A17914}" type="presOf" srcId="{964F5448-6857-4AA6-9757-2919883394E0}" destId="{E449F1A0-9701-4D70-94A6-A8145C52C2EC}" srcOrd="0" destOrd="0" presId="urn:microsoft.com/office/officeart/2005/8/layout/cycle8"/>
    <dgm:cxn modelId="{67BFDFBD-1373-472D-A4A1-90DB54ABDB7A}" type="presOf" srcId="{82A35A26-8C39-4235-AE7C-CCEF0A075C6C}" destId="{F5A1468E-A6A0-49A8-AC0C-70CC7068EEBE}" srcOrd="1" destOrd="0" presId="urn:microsoft.com/office/officeart/2005/8/layout/cycle8"/>
    <dgm:cxn modelId="{9C45F0D2-08CE-44EC-BF8D-00F25C777B6B}" type="presOf" srcId="{82A35A26-8C39-4235-AE7C-CCEF0A075C6C}" destId="{DE988A7B-0D57-413D-B3E6-3B30511E8EFB}" srcOrd="0" destOrd="0" presId="urn:microsoft.com/office/officeart/2005/8/layout/cycle8"/>
    <dgm:cxn modelId="{AAEAE6EE-4B85-4D23-974F-CF43DFB26698}" srcId="{FB268D54-2603-4F37-9802-FE2C42393597}" destId="{CBBF58C5-CD62-4536-AB22-7ADF6FA1E7F9}" srcOrd="0" destOrd="0" parTransId="{896CBDE6-483A-485E-875C-CEB9BD55CC85}" sibTransId="{FAC38D59-CC51-4241-A4E1-20E6580A6262}"/>
    <dgm:cxn modelId="{596EFFFA-ABC2-4C78-B5BF-2EC8374FCA73}" type="presOf" srcId="{CBBF58C5-CD62-4536-AB22-7ADF6FA1E7F9}" destId="{C79304DF-AE90-4126-887B-5176391F994C}" srcOrd="0" destOrd="0" presId="urn:microsoft.com/office/officeart/2005/8/layout/cycle8"/>
    <dgm:cxn modelId="{B64E687A-3FCE-4004-A0C7-51AA4DE5209F}" type="presParOf" srcId="{C491BE90-C76B-49DF-853F-A7AD2BF16E01}" destId="{C79304DF-AE90-4126-887B-5176391F994C}" srcOrd="0" destOrd="0" presId="urn:microsoft.com/office/officeart/2005/8/layout/cycle8"/>
    <dgm:cxn modelId="{085DEE69-5256-4834-AD19-A66570DADA6C}" type="presParOf" srcId="{C491BE90-C76B-49DF-853F-A7AD2BF16E01}" destId="{2127F0A0-27CC-47AC-8461-94BA010AD263}" srcOrd="1" destOrd="0" presId="urn:microsoft.com/office/officeart/2005/8/layout/cycle8"/>
    <dgm:cxn modelId="{9E7D2B36-677C-4298-BF1C-BE9C0C041E42}" type="presParOf" srcId="{C491BE90-C76B-49DF-853F-A7AD2BF16E01}" destId="{ED85F36E-B8E0-4A68-8117-4A58BB4350C5}" srcOrd="2" destOrd="0" presId="urn:microsoft.com/office/officeart/2005/8/layout/cycle8"/>
    <dgm:cxn modelId="{3681B433-3601-4B04-A85E-09A0CCB6A8FA}" type="presParOf" srcId="{C491BE90-C76B-49DF-853F-A7AD2BF16E01}" destId="{EFE87C7F-A7F8-49CA-84DE-9598097F8373}" srcOrd="3" destOrd="0" presId="urn:microsoft.com/office/officeart/2005/8/layout/cycle8"/>
    <dgm:cxn modelId="{63B3363F-16F8-44A4-B200-C5EF25E99A16}" type="presParOf" srcId="{C491BE90-C76B-49DF-853F-A7AD2BF16E01}" destId="{1277CD4C-C603-4478-98E7-C20682312D8B}" srcOrd="4" destOrd="0" presId="urn:microsoft.com/office/officeart/2005/8/layout/cycle8"/>
    <dgm:cxn modelId="{4119939E-F19C-4F53-9089-5D10BB49780C}" type="presParOf" srcId="{C491BE90-C76B-49DF-853F-A7AD2BF16E01}" destId="{EA671FB3-59B1-46A4-8161-06562250D8E2}" srcOrd="5" destOrd="0" presId="urn:microsoft.com/office/officeart/2005/8/layout/cycle8"/>
    <dgm:cxn modelId="{67E7CCD3-77FC-4ADF-B933-BE623947131C}" type="presParOf" srcId="{C491BE90-C76B-49DF-853F-A7AD2BF16E01}" destId="{04B7ABF6-1D70-45CC-A328-187BC58799F6}" srcOrd="6" destOrd="0" presId="urn:microsoft.com/office/officeart/2005/8/layout/cycle8"/>
    <dgm:cxn modelId="{59D73404-75B3-444A-BBFF-A9B105CFC096}" type="presParOf" srcId="{C491BE90-C76B-49DF-853F-A7AD2BF16E01}" destId="{656603DB-CB85-4745-B5A7-A757499E4A67}" srcOrd="7" destOrd="0" presId="urn:microsoft.com/office/officeart/2005/8/layout/cycle8"/>
    <dgm:cxn modelId="{CDB8FD6C-F09D-477D-877C-34C7B7371F56}" type="presParOf" srcId="{C491BE90-C76B-49DF-853F-A7AD2BF16E01}" destId="{E449F1A0-9701-4D70-94A6-A8145C52C2EC}" srcOrd="8" destOrd="0" presId="urn:microsoft.com/office/officeart/2005/8/layout/cycle8"/>
    <dgm:cxn modelId="{2B25709B-7C8D-4883-90C4-A5C1EE04B79D}" type="presParOf" srcId="{C491BE90-C76B-49DF-853F-A7AD2BF16E01}" destId="{C29401CF-E220-4200-9E35-F9FB1596773D}" srcOrd="9" destOrd="0" presId="urn:microsoft.com/office/officeart/2005/8/layout/cycle8"/>
    <dgm:cxn modelId="{B3EEFE7A-65FB-4FD6-9AD6-2080E11274E9}" type="presParOf" srcId="{C491BE90-C76B-49DF-853F-A7AD2BF16E01}" destId="{2CE37CCE-A9B2-4EFA-8201-748D67236199}" srcOrd="10" destOrd="0" presId="urn:microsoft.com/office/officeart/2005/8/layout/cycle8"/>
    <dgm:cxn modelId="{64B81464-52DB-48C3-A6D5-89313C63FED1}" type="presParOf" srcId="{C491BE90-C76B-49DF-853F-A7AD2BF16E01}" destId="{26905C80-BBDB-41B5-8434-6C071E2DBCC0}" srcOrd="11" destOrd="0" presId="urn:microsoft.com/office/officeart/2005/8/layout/cycle8"/>
    <dgm:cxn modelId="{E858C081-7030-4DA2-A475-31EAF6AC5296}" type="presParOf" srcId="{C491BE90-C76B-49DF-853F-A7AD2BF16E01}" destId="{DE988A7B-0D57-413D-B3E6-3B30511E8EFB}" srcOrd="12" destOrd="0" presId="urn:microsoft.com/office/officeart/2005/8/layout/cycle8"/>
    <dgm:cxn modelId="{BFD29836-553D-4B28-B53C-5AAE71410CBD}" type="presParOf" srcId="{C491BE90-C76B-49DF-853F-A7AD2BF16E01}" destId="{C17F9E84-7403-4031-9AC3-0C97B7D6EC33}" srcOrd="13" destOrd="0" presId="urn:microsoft.com/office/officeart/2005/8/layout/cycle8"/>
    <dgm:cxn modelId="{A29C45BA-D6C0-412E-9BB0-9E8DA653FE40}" type="presParOf" srcId="{C491BE90-C76B-49DF-853F-A7AD2BF16E01}" destId="{BC91E952-F0A3-4F33-8916-15C231B3A963}" srcOrd="14" destOrd="0" presId="urn:microsoft.com/office/officeart/2005/8/layout/cycle8"/>
    <dgm:cxn modelId="{9A7B92B1-1855-481F-987F-93317C3CCCB6}" type="presParOf" srcId="{C491BE90-C76B-49DF-853F-A7AD2BF16E01}" destId="{F5A1468E-A6A0-49A8-AC0C-70CC7068EEBE}" srcOrd="15" destOrd="0" presId="urn:microsoft.com/office/officeart/2005/8/layout/cycle8"/>
    <dgm:cxn modelId="{FF690797-7741-42F9-8CFE-BCFC84034789}" type="presParOf" srcId="{C491BE90-C76B-49DF-853F-A7AD2BF16E01}" destId="{DA4B37B1-3611-4C33-9017-03A625DBC47E}" srcOrd="16" destOrd="0" presId="urn:microsoft.com/office/officeart/2005/8/layout/cycle8"/>
    <dgm:cxn modelId="{F320432C-DD47-452F-8264-EF42EA93B584}" type="presParOf" srcId="{C491BE90-C76B-49DF-853F-A7AD2BF16E01}" destId="{0FFB2FD4-D003-4593-9BB3-F46A1CC79286}" srcOrd="17" destOrd="0" presId="urn:microsoft.com/office/officeart/2005/8/layout/cycle8"/>
    <dgm:cxn modelId="{DE4146F7-6602-49C2-82DF-FF449FBDEFB3}" type="presParOf" srcId="{C491BE90-C76B-49DF-853F-A7AD2BF16E01}" destId="{8DBDF29F-41A2-4903-B358-DACBDE9150F3}" srcOrd="18" destOrd="0" presId="urn:microsoft.com/office/officeart/2005/8/layout/cycle8"/>
    <dgm:cxn modelId="{42743FA2-6EB6-451B-8557-274C1A5384C8}" type="presParOf" srcId="{C491BE90-C76B-49DF-853F-A7AD2BF16E01}" destId="{F7FB543C-2C7D-44C7-90DE-47F79BB475ED}"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AA53F1A-DC8E-4D02-884F-5A8A2E89D3AA}" type="doc">
      <dgm:prSet loTypeId="urn:microsoft.com/office/officeart/2005/8/layout/radial6" loCatId="cycle" qsTypeId="urn:microsoft.com/office/officeart/2005/8/quickstyle/simple1" qsCatId="simple" csTypeId="urn:microsoft.com/office/officeart/2005/8/colors/colorful1" csCatId="colorful" phldr="1"/>
      <dgm:spPr/>
      <dgm:t>
        <a:bodyPr/>
        <a:lstStyle/>
        <a:p>
          <a:endParaRPr kumimoji="1" lang="ja-JP" altLang="en-US"/>
        </a:p>
      </dgm:t>
    </dgm:pt>
    <dgm:pt modelId="{3A163F14-0B5D-4312-851E-7A0881E1189B}">
      <dgm:prSet phldrT="[テキスト]"/>
      <dgm:spPr/>
      <dgm:t>
        <a:bodyPr/>
        <a:lstStyle/>
        <a:p>
          <a:r>
            <a:rPr kumimoji="1" lang="en-US" altLang="ja-JP" b="1" dirty="0"/>
            <a:t>HRM</a:t>
          </a:r>
          <a:endParaRPr kumimoji="1" lang="ja-JP" altLang="en-US" b="1" dirty="0"/>
        </a:p>
      </dgm:t>
    </dgm:pt>
    <dgm:pt modelId="{99B9AEB0-0C38-4F48-8CFD-F5267EE416CE}" type="parTrans" cxnId="{97B33538-5F14-43BD-B45B-1C21A5660EE0}">
      <dgm:prSet/>
      <dgm:spPr/>
      <dgm:t>
        <a:bodyPr/>
        <a:lstStyle/>
        <a:p>
          <a:endParaRPr kumimoji="1" lang="ja-JP" altLang="en-US" b="1"/>
        </a:p>
      </dgm:t>
    </dgm:pt>
    <dgm:pt modelId="{70B5B1E1-21B0-473D-926F-1388D905D91A}" type="sibTrans" cxnId="{97B33538-5F14-43BD-B45B-1C21A5660EE0}">
      <dgm:prSet/>
      <dgm:spPr/>
      <dgm:t>
        <a:bodyPr/>
        <a:lstStyle/>
        <a:p>
          <a:endParaRPr kumimoji="1" lang="ja-JP" altLang="en-US" b="1"/>
        </a:p>
      </dgm:t>
    </dgm:pt>
    <dgm:pt modelId="{31426FF2-A34C-4878-A86D-B4FCBB639D00}">
      <dgm:prSet phldrT="[テキスト]" custT="1"/>
      <dgm:spPr/>
      <dgm:t>
        <a:bodyPr/>
        <a:lstStyle/>
        <a:p>
          <a:r>
            <a:rPr kumimoji="1" lang="ja-JP" altLang="en-US" sz="2400" b="1" dirty="0"/>
            <a:t>採用</a:t>
          </a:r>
        </a:p>
      </dgm:t>
    </dgm:pt>
    <dgm:pt modelId="{915EA518-7384-4862-B201-CB3135B87BC2}" type="parTrans" cxnId="{08E28123-17F9-435C-96E6-DCFAB5886C03}">
      <dgm:prSet/>
      <dgm:spPr/>
      <dgm:t>
        <a:bodyPr/>
        <a:lstStyle/>
        <a:p>
          <a:endParaRPr kumimoji="1" lang="ja-JP" altLang="en-US" b="1"/>
        </a:p>
      </dgm:t>
    </dgm:pt>
    <dgm:pt modelId="{E96D8C9A-AA31-46BE-9AF4-7EF1EEAF87EC}" type="sibTrans" cxnId="{08E28123-17F9-435C-96E6-DCFAB5886C03}">
      <dgm:prSet/>
      <dgm:spPr/>
      <dgm:t>
        <a:bodyPr/>
        <a:lstStyle/>
        <a:p>
          <a:endParaRPr kumimoji="1" lang="ja-JP" altLang="en-US" b="1"/>
        </a:p>
      </dgm:t>
    </dgm:pt>
    <dgm:pt modelId="{E3C47AEA-1188-4B47-AACA-E8590C5D051D}">
      <dgm:prSet phldrT="[テキスト]"/>
      <dgm:spPr/>
      <dgm:t>
        <a:bodyPr/>
        <a:lstStyle/>
        <a:p>
          <a:r>
            <a:rPr kumimoji="1" lang="ja-JP" altLang="en-US" b="1" dirty="0"/>
            <a:t>配置</a:t>
          </a:r>
        </a:p>
      </dgm:t>
    </dgm:pt>
    <dgm:pt modelId="{D1E85917-DF30-4281-8F48-926C285A557B}" type="parTrans" cxnId="{2798A52B-7DF7-425F-A119-1439BEE8678C}">
      <dgm:prSet/>
      <dgm:spPr/>
      <dgm:t>
        <a:bodyPr/>
        <a:lstStyle/>
        <a:p>
          <a:endParaRPr kumimoji="1" lang="ja-JP" altLang="en-US" b="1"/>
        </a:p>
      </dgm:t>
    </dgm:pt>
    <dgm:pt modelId="{7DAF32B8-C776-416B-AF4C-A5DC31766E20}" type="sibTrans" cxnId="{2798A52B-7DF7-425F-A119-1439BEE8678C}">
      <dgm:prSet/>
      <dgm:spPr/>
      <dgm:t>
        <a:bodyPr/>
        <a:lstStyle/>
        <a:p>
          <a:endParaRPr kumimoji="1" lang="ja-JP" altLang="en-US" b="1"/>
        </a:p>
      </dgm:t>
    </dgm:pt>
    <dgm:pt modelId="{222FED74-B278-4269-96D3-8FDFF3EDD02C}">
      <dgm:prSet phldrT="[テキスト]"/>
      <dgm:spPr/>
      <dgm:t>
        <a:bodyPr/>
        <a:lstStyle/>
        <a:p>
          <a:r>
            <a:rPr kumimoji="1" lang="ja-JP" altLang="en-US" b="1" dirty="0"/>
            <a:t>育成</a:t>
          </a:r>
        </a:p>
      </dgm:t>
    </dgm:pt>
    <dgm:pt modelId="{9EAAB6ED-B481-4C71-B47B-A8755B244610}" type="parTrans" cxnId="{F2AF35C2-7F14-4BDA-A341-6FCF1D39B59D}">
      <dgm:prSet/>
      <dgm:spPr/>
      <dgm:t>
        <a:bodyPr/>
        <a:lstStyle/>
        <a:p>
          <a:endParaRPr kumimoji="1" lang="ja-JP" altLang="en-US" b="1"/>
        </a:p>
      </dgm:t>
    </dgm:pt>
    <dgm:pt modelId="{9E3170CC-D913-4E9B-8919-20ECA5CB41F0}" type="sibTrans" cxnId="{F2AF35C2-7F14-4BDA-A341-6FCF1D39B59D}">
      <dgm:prSet/>
      <dgm:spPr/>
      <dgm:t>
        <a:bodyPr/>
        <a:lstStyle/>
        <a:p>
          <a:endParaRPr kumimoji="1" lang="ja-JP" altLang="en-US" b="1"/>
        </a:p>
      </dgm:t>
    </dgm:pt>
    <dgm:pt modelId="{91966D4E-5648-4FCF-9FF3-D7682F67A58B}">
      <dgm:prSet phldrT="[テキスト]"/>
      <dgm:spPr/>
      <dgm:t>
        <a:bodyPr/>
        <a:lstStyle/>
        <a:p>
          <a:r>
            <a:rPr kumimoji="1" lang="ja-JP" altLang="en-US" b="1" dirty="0"/>
            <a:t>処遇</a:t>
          </a:r>
        </a:p>
      </dgm:t>
    </dgm:pt>
    <dgm:pt modelId="{19889A73-E433-47E0-B9DD-09E03D555541}" type="parTrans" cxnId="{62AD9642-CD3D-482A-955C-66E047274C0B}">
      <dgm:prSet/>
      <dgm:spPr/>
      <dgm:t>
        <a:bodyPr/>
        <a:lstStyle/>
        <a:p>
          <a:endParaRPr kumimoji="1" lang="ja-JP" altLang="en-US"/>
        </a:p>
      </dgm:t>
    </dgm:pt>
    <dgm:pt modelId="{AA6859F9-7422-4DB8-8603-F9CC79DB52E6}" type="sibTrans" cxnId="{62AD9642-CD3D-482A-955C-66E047274C0B}">
      <dgm:prSet/>
      <dgm:spPr/>
      <dgm:t>
        <a:bodyPr/>
        <a:lstStyle/>
        <a:p>
          <a:endParaRPr kumimoji="1" lang="ja-JP" altLang="en-US"/>
        </a:p>
      </dgm:t>
    </dgm:pt>
    <dgm:pt modelId="{D29E0433-AF53-4527-BB44-818FC5E9B263}" type="pres">
      <dgm:prSet presAssocID="{0AA53F1A-DC8E-4D02-884F-5A8A2E89D3AA}" presName="Name0" presStyleCnt="0">
        <dgm:presLayoutVars>
          <dgm:chMax val="1"/>
          <dgm:dir/>
          <dgm:animLvl val="ctr"/>
          <dgm:resizeHandles val="exact"/>
        </dgm:presLayoutVars>
      </dgm:prSet>
      <dgm:spPr/>
    </dgm:pt>
    <dgm:pt modelId="{A12DC53D-C2BE-46B0-A07B-7D26C13E1B89}" type="pres">
      <dgm:prSet presAssocID="{3A163F14-0B5D-4312-851E-7A0881E1189B}" presName="centerShape" presStyleLbl="node0" presStyleIdx="0" presStyleCnt="1"/>
      <dgm:spPr/>
    </dgm:pt>
    <dgm:pt modelId="{C692FBDC-68E7-4933-95F7-E9CB07313211}" type="pres">
      <dgm:prSet presAssocID="{31426FF2-A34C-4878-A86D-B4FCBB639D00}" presName="node" presStyleLbl="node1" presStyleIdx="0" presStyleCnt="4">
        <dgm:presLayoutVars>
          <dgm:bulletEnabled val="1"/>
        </dgm:presLayoutVars>
      </dgm:prSet>
      <dgm:spPr/>
    </dgm:pt>
    <dgm:pt modelId="{3FE21D85-2498-4743-BF05-73EE7FEF217E}" type="pres">
      <dgm:prSet presAssocID="{31426FF2-A34C-4878-A86D-B4FCBB639D00}" presName="dummy" presStyleCnt="0"/>
      <dgm:spPr/>
    </dgm:pt>
    <dgm:pt modelId="{557D8AD0-855F-402C-A65C-BAAF709DF9E1}" type="pres">
      <dgm:prSet presAssocID="{E96D8C9A-AA31-46BE-9AF4-7EF1EEAF87EC}" presName="sibTrans" presStyleLbl="sibTrans2D1" presStyleIdx="0" presStyleCnt="4"/>
      <dgm:spPr/>
    </dgm:pt>
    <dgm:pt modelId="{3CA340EC-16A1-48F3-AB25-A8F74DBAEB39}" type="pres">
      <dgm:prSet presAssocID="{E3C47AEA-1188-4B47-AACA-E8590C5D051D}" presName="node" presStyleLbl="node1" presStyleIdx="1" presStyleCnt="4">
        <dgm:presLayoutVars>
          <dgm:bulletEnabled val="1"/>
        </dgm:presLayoutVars>
      </dgm:prSet>
      <dgm:spPr/>
    </dgm:pt>
    <dgm:pt modelId="{6BF3DB25-9D42-46D1-8E5F-6544D1A9BDC7}" type="pres">
      <dgm:prSet presAssocID="{E3C47AEA-1188-4B47-AACA-E8590C5D051D}" presName="dummy" presStyleCnt="0"/>
      <dgm:spPr/>
    </dgm:pt>
    <dgm:pt modelId="{35D268E5-41BF-42D7-B359-B6D44CE7C625}" type="pres">
      <dgm:prSet presAssocID="{7DAF32B8-C776-416B-AF4C-A5DC31766E20}" presName="sibTrans" presStyleLbl="sibTrans2D1" presStyleIdx="1" presStyleCnt="4"/>
      <dgm:spPr/>
    </dgm:pt>
    <dgm:pt modelId="{F90DA09A-D901-4B10-909C-7C8D94630936}" type="pres">
      <dgm:prSet presAssocID="{222FED74-B278-4269-96D3-8FDFF3EDD02C}" presName="node" presStyleLbl="node1" presStyleIdx="2" presStyleCnt="4">
        <dgm:presLayoutVars>
          <dgm:bulletEnabled val="1"/>
        </dgm:presLayoutVars>
      </dgm:prSet>
      <dgm:spPr/>
    </dgm:pt>
    <dgm:pt modelId="{CFF7F078-3CA8-4E1B-9708-98485BA90765}" type="pres">
      <dgm:prSet presAssocID="{222FED74-B278-4269-96D3-8FDFF3EDD02C}" presName="dummy" presStyleCnt="0"/>
      <dgm:spPr/>
    </dgm:pt>
    <dgm:pt modelId="{4509C198-E02A-4EDC-92D3-90775A046B0A}" type="pres">
      <dgm:prSet presAssocID="{9E3170CC-D913-4E9B-8919-20ECA5CB41F0}" presName="sibTrans" presStyleLbl="sibTrans2D1" presStyleIdx="2" presStyleCnt="4"/>
      <dgm:spPr/>
    </dgm:pt>
    <dgm:pt modelId="{02ECBE9A-CBF0-4BD2-8D52-DA89AA3712D2}" type="pres">
      <dgm:prSet presAssocID="{91966D4E-5648-4FCF-9FF3-D7682F67A58B}" presName="node" presStyleLbl="node1" presStyleIdx="3" presStyleCnt="4">
        <dgm:presLayoutVars>
          <dgm:bulletEnabled val="1"/>
        </dgm:presLayoutVars>
      </dgm:prSet>
      <dgm:spPr/>
    </dgm:pt>
    <dgm:pt modelId="{9BA89B7E-C44B-47AF-B428-3EF8B41E2012}" type="pres">
      <dgm:prSet presAssocID="{91966D4E-5648-4FCF-9FF3-D7682F67A58B}" presName="dummy" presStyleCnt="0"/>
      <dgm:spPr/>
    </dgm:pt>
    <dgm:pt modelId="{F04C3068-8BD2-45CA-9282-2BDA08DCCF22}" type="pres">
      <dgm:prSet presAssocID="{AA6859F9-7422-4DB8-8603-F9CC79DB52E6}" presName="sibTrans" presStyleLbl="sibTrans2D1" presStyleIdx="3" presStyleCnt="4"/>
      <dgm:spPr/>
    </dgm:pt>
  </dgm:ptLst>
  <dgm:cxnLst>
    <dgm:cxn modelId="{42456101-B6B6-43B9-A46E-9C8937F5E653}" type="presOf" srcId="{7DAF32B8-C776-416B-AF4C-A5DC31766E20}" destId="{35D268E5-41BF-42D7-B359-B6D44CE7C625}" srcOrd="0" destOrd="0" presId="urn:microsoft.com/office/officeart/2005/8/layout/radial6"/>
    <dgm:cxn modelId="{837A8409-3C7A-40E4-A7E7-7DB582585CF1}" type="presOf" srcId="{91966D4E-5648-4FCF-9FF3-D7682F67A58B}" destId="{02ECBE9A-CBF0-4BD2-8D52-DA89AA3712D2}" srcOrd="0" destOrd="0" presId="urn:microsoft.com/office/officeart/2005/8/layout/radial6"/>
    <dgm:cxn modelId="{878FAF13-0FC7-4384-879C-07DD8E3B32A3}" type="presOf" srcId="{0AA53F1A-DC8E-4D02-884F-5A8A2E89D3AA}" destId="{D29E0433-AF53-4527-BB44-818FC5E9B263}" srcOrd="0" destOrd="0" presId="urn:microsoft.com/office/officeart/2005/8/layout/radial6"/>
    <dgm:cxn modelId="{08E28123-17F9-435C-96E6-DCFAB5886C03}" srcId="{3A163F14-0B5D-4312-851E-7A0881E1189B}" destId="{31426FF2-A34C-4878-A86D-B4FCBB639D00}" srcOrd="0" destOrd="0" parTransId="{915EA518-7384-4862-B201-CB3135B87BC2}" sibTransId="{E96D8C9A-AA31-46BE-9AF4-7EF1EEAF87EC}"/>
    <dgm:cxn modelId="{2798A52B-7DF7-425F-A119-1439BEE8678C}" srcId="{3A163F14-0B5D-4312-851E-7A0881E1189B}" destId="{E3C47AEA-1188-4B47-AACA-E8590C5D051D}" srcOrd="1" destOrd="0" parTransId="{D1E85917-DF30-4281-8F48-926C285A557B}" sibTransId="{7DAF32B8-C776-416B-AF4C-A5DC31766E20}"/>
    <dgm:cxn modelId="{97B33538-5F14-43BD-B45B-1C21A5660EE0}" srcId="{0AA53F1A-DC8E-4D02-884F-5A8A2E89D3AA}" destId="{3A163F14-0B5D-4312-851E-7A0881E1189B}" srcOrd="0" destOrd="0" parTransId="{99B9AEB0-0C38-4F48-8CFD-F5267EE416CE}" sibTransId="{70B5B1E1-21B0-473D-926F-1388D905D91A}"/>
    <dgm:cxn modelId="{62AD9642-CD3D-482A-955C-66E047274C0B}" srcId="{3A163F14-0B5D-4312-851E-7A0881E1189B}" destId="{91966D4E-5648-4FCF-9FF3-D7682F67A58B}" srcOrd="3" destOrd="0" parTransId="{19889A73-E433-47E0-B9DD-09E03D555541}" sibTransId="{AA6859F9-7422-4DB8-8603-F9CC79DB52E6}"/>
    <dgm:cxn modelId="{1B813D7F-7761-4AEE-A4B8-71CB6AC74C0E}" type="presOf" srcId="{31426FF2-A34C-4878-A86D-B4FCBB639D00}" destId="{C692FBDC-68E7-4933-95F7-E9CB07313211}" srcOrd="0" destOrd="0" presId="urn:microsoft.com/office/officeart/2005/8/layout/radial6"/>
    <dgm:cxn modelId="{F2812195-B699-4A19-B8FE-9747451C398C}" type="presOf" srcId="{222FED74-B278-4269-96D3-8FDFF3EDD02C}" destId="{F90DA09A-D901-4B10-909C-7C8D94630936}" srcOrd="0" destOrd="0" presId="urn:microsoft.com/office/officeart/2005/8/layout/radial6"/>
    <dgm:cxn modelId="{324656AC-726A-4B00-82F8-4FF0CC7CD78B}" type="presOf" srcId="{AA6859F9-7422-4DB8-8603-F9CC79DB52E6}" destId="{F04C3068-8BD2-45CA-9282-2BDA08DCCF22}" srcOrd="0" destOrd="0" presId="urn:microsoft.com/office/officeart/2005/8/layout/radial6"/>
    <dgm:cxn modelId="{F2AF35C2-7F14-4BDA-A341-6FCF1D39B59D}" srcId="{3A163F14-0B5D-4312-851E-7A0881E1189B}" destId="{222FED74-B278-4269-96D3-8FDFF3EDD02C}" srcOrd="2" destOrd="0" parTransId="{9EAAB6ED-B481-4C71-B47B-A8755B244610}" sibTransId="{9E3170CC-D913-4E9B-8919-20ECA5CB41F0}"/>
    <dgm:cxn modelId="{A326A2C8-EB2D-4857-BD78-4190523618D2}" type="presOf" srcId="{E96D8C9A-AA31-46BE-9AF4-7EF1EEAF87EC}" destId="{557D8AD0-855F-402C-A65C-BAAF709DF9E1}" srcOrd="0" destOrd="0" presId="urn:microsoft.com/office/officeart/2005/8/layout/radial6"/>
    <dgm:cxn modelId="{A7A73DE0-E410-47E4-A2A4-41A3B2FF930A}" type="presOf" srcId="{9E3170CC-D913-4E9B-8919-20ECA5CB41F0}" destId="{4509C198-E02A-4EDC-92D3-90775A046B0A}" srcOrd="0" destOrd="0" presId="urn:microsoft.com/office/officeart/2005/8/layout/radial6"/>
    <dgm:cxn modelId="{EE5B05F4-3EF5-4A3B-A627-A0DECDF20F0A}" type="presOf" srcId="{3A163F14-0B5D-4312-851E-7A0881E1189B}" destId="{A12DC53D-C2BE-46B0-A07B-7D26C13E1B89}" srcOrd="0" destOrd="0" presId="urn:microsoft.com/office/officeart/2005/8/layout/radial6"/>
    <dgm:cxn modelId="{86244DF6-3977-4967-82D5-2C011DF33A55}" type="presOf" srcId="{E3C47AEA-1188-4B47-AACA-E8590C5D051D}" destId="{3CA340EC-16A1-48F3-AB25-A8F74DBAEB39}" srcOrd="0" destOrd="0" presId="urn:microsoft.com/office/officeart/2005/8/layout/radial6"/>
    <dgm:cxn modelId="{E8BCF853-A447-47E7-9C03-9CDF5F198C3C}" type="presParOf" srcId="{D29E0433-AF53-4527-BB44-818FC5E9B263}" destId="{A12DC53D-C2BE-46B0-A07B-7D26C13E1B89}" srcOrd="0" destOrd="0" presId="urn:microsoft.com/office/officeart/2005/8/layout/radial6"/>
    <dgm:cxn modelId="{2C259618-6C69-44AB-97E7-3E1F8E67930D}" type="presParOf" srcId="{D29E0433-AF53-4527-BB44-818FC5E9B263}" destId="{C692FBDC-68E7-4933-95F7-E9CB07313211}" srcOrd="1" destOrd="0" presId="urn:microsoft.com/office/officeart/2005/8/layout/radial6"/>
    <dgm:cxn modelId="{153BF910-57A5-42D0-8DDF-628303EB6A12}" type="presParOf" srcId="{D29E0433-AF53-4527-BB44-818FC5E9B263}" destId="{3FE21D85-2498-4743-BF05-73EE7FEF217E}" srcOrd="2" destOrd="0" presId="urn:microsoft.com/office/officeart/2005/8/layout/radial6"/>
    <dgm:cxn modelId="{04847F07-529E-40EF-B1B3-CBBAE361656C}" type="presParOf" srcId="{D29E0433-AF53-4527-BB44-818FC5E9B263}" destId="{557D8AD0-855F-402C-A65C-BAAF709DF9E1}" srcOrd="3" destOrd="0" presId="urn:microsoft.com/office/officeart/2005/8/layout/radial6"/>
    <dgm:cxn modelId="{76E3B94C-D09D-4DAB-A3D6-8F16873C8BD5}" type="presParOf" srcId="{D29E0433-AF53-4527-BB44-818FC5E9B263}" destId="{3CA340EC-16A1-48F3-AB25-A8F74DBAEB39}" srcOrd="4" destOrd="0" presId="urn:microsoft.com/office/officeart/2005/8/layout/radial6"/>
    <dgm:cxn modelId="{D75CCE95-109E-47A6-B3DD-779145A2D844}" type="presParOf" srcId="{D29E0433-AF53-4527-BB44-818FC5E9B263}" destId="{6BF3DB25-9D42-46D1-8E5F-6544D1A9BDC7}" srcOrd="5" destOrd="0" presId="urn:microsoft.com/office/officeart/2005/8/layout/radial6"/>
    <dgm:cxn modelId="{B8DFE413-B949-4BB7-8866-780D6EC7AEB8}" type="presParOf" srcId="{D29E0433-AF53-4527-BB44-818FC5E9B263}" destId="{35D268E5-41BF-42D7-B359-B6D44CE7C625}" srcOrd="6" destOrd="0" presId="urn:microsoft.com/office/officeart/2005/8/layout/radial6"/>
    <dgm:cxn modelId="{879D8E5F-EE45-4B1F-8E99-7119E2CBF3E8}" type="presParOf" srcId="{D29E0433-AF53-4527-BB44-818FC5E9B263}" destId="{F90DA09A-D901-4B10-909C-7C8D94630936}" srcOrd="7" destOrd="0" presId="urn:microsoft.com/office/officeart/2005/8/layout/radial6"/>
    <dgm:cxn modelId="{6E24A29C-4F2A-4386-91A1-A8A7F81EA6A4}" type="presParOf" srcId="{D29E0433-AF53-4527-BB44-818FC5E9B263}" destId="{CFF7F078-3CA8-4E1B-9708-98485BA90765}" srcOrd="8" destOrd="0" presId="urn:microsoft.com/office/officeart/2005/8/layout/radial6"/>
    <dgm:cxn modelId="{8CD0F5C6-D84B-4B23-A0A5-4231B952AA75}" type="presParOf" srcId="{D29E0433-AF53-4527-BB44-818FC5E9B263}" destId="{4509C198-E02A-4EDC-92D3-90775A046B0A}" srcOrd="9" destOrd="0" presId="urn:microsoft.com/office/officeart/2005/8/layout/radial6"/>
    <dgm:cxn modelId="{27DAAB60-A525-41B3-A8AF-4A83E2D5528C}" type="presParOf" srcId="{D29E0433-AF53-4527-BB44-818FC5E9B263}" destId="{02ECBE9A-CBF0-4BD2-8D52-DA89AA3712D2}" srcOrd="10" destOrd="0" presId="urn:microsoft.com/office/officeart/2005/8/layout/radial6"/>
    <dgm:cxn modelId="{06F00F84-AC6B-4D72-B298-E0F942675D49}" type="presParOf" srcId="{D29E0433-AF53-4527-BB44-818FC5E9B263}" destId="{9BA89B7E-C44B-47AF-B428-3EF8B41E2012}" srcOrd="11" destOrd="0" presId="urn:microsoft.com/office/officeart/2005/8/layout/radial6"/>
    <dgm:cxn modelId="{BA1E09EC-4391-4AE4-802A-849B158B0173}" type="presParOf" srcId="{D29E0433-AF53-4527-BB44-818FC5E9B263}" destId="{F04C3068-8BD2-45CA-9282-2BDA08DCCF22}"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9476D1-60E3-460C-B9A6-47B037276B85}" type="doc">
      <dgm:prSet loTypeId="urn:microsoft.com/office/officeart/2008/layout/RadialCluster" loCatId="cycle" qsTypeId="urn:microsoft.com/office/officeart/2005/8/quickstyle/simple1" qsCatId="simple" csTypeId="urn:microsoft.com/office/officeart/2005/8/colors/colorful1" csCatId="colorful" phldr="1"/>
      <dgm:spPr/>
      <dgm:t>
        <a:bodyPr/>
        <a:lstStyle/>
        <a:p>
          <a:endParaRPr kumimoji="1" lang="ja-JP" altLang="en-US"/>
        </a:p>
      </dgm:t>
    </dgm:pt>
    <dgm:pt modelId="{1AB20D08-2563-4DE7-A9A1-B5B91DCD7914}">
      <dgm:prSet phldrT="[テキスト]"/>
      <dgm:spPr/>
      <dgm:t>
        <a:bodyPr/>
        <a:lstStyle/>
        <a:p>
          <a:r>
            <a:rPr kumimoji="1" lang="ja-JP" altLang="en-US" b="1" dirty="0"/>
            <a:t>ワークエンゲージメント</a:t>
          </a:r>
        </a:p>
      </dgm:t>
    </dgm:pt>
    <dgm:pt modelId="{ACDCD491-88BD-43EC-BF27-B79015BDE87A}" type="parTrans" cxnId="{66101B83-48CF-476E-9103-BD09C5249AB1}">
      <dgm:prSet/>
      <dgm:spPr/>
      <dgm:t>
        <a:bodyPr/>
        <a:lstStyle/>
        <a:p>
          <a:endParaRPr kumimoji="1" lang="ja-JP" altLang="en-US" b="1"/>
        </a:p>
      </dgm:t>
    </dgm:pt>
    <dgm:pt modelId="{CE76E337-03ED-43A2-8FD7-117D87785E1B}" type="sibTrans" cxnId="{66101B83-48CF-476E-9103-BD09C5249AB1}">
      <dgm:prSet/>
      <dgm:spPr/>
      <dgm:t>
        <a:bodyPr/>
        <a:lstStyle/>
        <a:p>
          <a:endParaRPr kumimoji="1" lang="ja-JP" altLang="en-US" b="1"/>
        </a:p>
      </dgm:t>
    </dgm:pt>
    <dgm:pt modelId="{DF2ABBE8-CB68-473E-B961-FA3D19851397}">
      <dgm:prSet phldrT="[テキスト]"/>
      <dgm:spPr/>
      <dgm:t>
        <a:bodyPr/>
        <a:lstStyle/>
        <a:p>
          <a:r>
            <a:rPr kumimoji="1" lang="ja-JP" altLang="en-US" b="1" dirty="0"/>
            <a:t>活力</a:t>
          </a:r>
        </a:p>
      </dgm:t>
    </dgm:pt>
    <dgm:pt modelId="{FDE28D8D-7708-4B63-A522-6A9F2B94CA73}" type="parTrans" cxnId="{48A4BB99-A10A-4D6F-B1D6-9B435AE97B97}">
      <dgm:prSet/>
      <dgm:spPr/>
      <dgm:t>
        <a:bodyPr/>
        <a:lstStyle/>
        <a:p>
          <a:endParaRPr kumimoji="1" lang="ja-JP" altLang="en-US" b="1"/>
        </a:p>
      </dgm:t>
    </dgm:pt>
    <dgm:pt modelId="{0893A5EE-98A6-45E9-90E5-956C74990041}" type="sibTrans" cxnId="{48A4BB99-A10A-4D6F-B1D6-9B435AE97B97}">
      <dgm:prSet/>
      <dgm:spPr/>
      <dgm:t>
        <a:bodyPr/>
        <a:lstStyle/>
        <a:p>
          <a:endParaRPr kumimoji="1" lang="ja-JP" altLang="en-US" b="1"/>
        </a:p>
      </dgm:t>
    </dgm:pt>
    <dgm:pt modelId="{0A24CE6A-259C-4307-B99D-13D97FAB62C6}">
      <dgm:prSet phldrT="[テキスト]"/>
      <dgm:spPr/>
      <dgm:t>
        <a:bodyPr/>
        <a:lstStyle/>
        <a:p>
          <a:r>
            <a:rPr kumimoji="1" lang="ja-JP" altLang="en-US" b="1" dirty="0"/>
            <a:t>熱意</a:t>
          </a:r>
        </a:p>
      </dgm:t>
    </dgm:pt>
    <dgm:pt modelId="{86AC5917-8890-402C-A141-BBCE1E23E9F5}" type="parTrans" cxnId="{9B5C4903-49D5-4601-9FE9-C31BCCAFFA14}">
      <dgm:prSet/>
      <dgm:spPr/>
      <dgm:t>
        <a:bodyPr/>
        <a:lstStyle/>
        <a:p>
          <a:endParaRPr kumimoji="1" lang="ja-JP" altLang="en-US" b="1"/>
        </a:p>
      </dgm:t>
    </dgm:pt>
    <dgm:pt modelId="{6FC74D90-BBC0-48AC-BCE9-59B296CCE891}" type="sibTrans" cxnId="{9B5C4903-49D5-4601-9FE9-C31BCCAFFA14}">
      <dgm:prSet/>
      <dgm:spPr/>
      <dgm:t>
        <a:bodyPr/>
        <a:lstStyle/>
        <a:p>
          <a:endParaRPr kumimoji="1" lang="ja-JP" altLang="en-US" b="1"/>
        </a:p>
      </dgm:t>
    </dgm:pt>
    <dgm:pt modelId="{B832E3F1-BB8B-4D47-8995-58E7DB58E8D4}">
      <dgm:prSet phldrT="[テキスト]"/>
      <dgm:spPr/>
      <dgm:t>
        <a:bodyPr/>
        <a:lstStyle/>
        <a:p>
          <a:r>
            <a:rPr kumimoji="1" lang="ja-JP" altLang="en-US" b="1" dirty="0"/>
            <a:t>没頭</a:t>
          </a:r>
        </a:p>
      </dgm:t>
    </dgm:pt>
    <dgm:pt modelId="{4C691EC6-12E0-4388-A3FE-FAAFA97994EF}" type="parTrans" cxnId="{F9A00D75-BDD2-4AB6-91AE-7E1CA6F973AE}">
      <dgm:prSet/>
      <dgm:spPr/>
      <dgm:t>
        <a:bodyPr/>
        <a:lstStyle/>
        <a:p>
          <a:endParaRPr kumimoji="1" lang="ja-JP" altLang="en-US" b="1"/>
        </a:p>
      </dgm:t>
    </dgm:pt>
    <dgm:pt modelId="{E07F9702-3CA6-4715-9230-2E67C9EDD517}" type="sibTrans" cxnId="{F9A00D75-BDD2-4AB6-91AE-7E1CA6F973AE}">
      <dgm:prSet/>
      <dgm:spPr/>
      <dgm:t>
        <a:bodyPr/>
        <a:lstStyle/>
        <a:p>
          <a:endParaRPr kumimoji="1" lang="ja-JP" altLang="en-US" b="1"/>
        </a:p>
      </dgm:t>
    </dgm:pt>
    <dgm:pt modelId="{BA1F65FA-9786-40B2-9BB5-A94514F3A016}" type="pres">
      <dgm:prSet presAssocID="{449476D1-60E3-460C-B9A6-47B037276B85}" presName="Name0" presStyleCnt="0">
        <dgm:presLayoutVars>
          <dgm:chMax val="1"/>
          <dgm:chPref val="1"/>
          <dgm:dir/>
          <dgm:animOne val="branch"/>
          <dgm:animLvl val="lvl"/>
        </dgm:presLayoutVars>
      </dgm:prSet>
      <dgm:spPr/>
    </dgm:pt>
    <dgm:pt modelId="{D9771BC5-D885-46A2-8EAB-11180F77FEA2}" type="pres">
      <dgm:prSet presAssocID="{1AB20D08-2563-4DE7-A9A1-B5B91DCD7914}" presName="singleCycle" presStyleCnt="0"/>
      <dgm:spPr/>
    </dgm:pt>
    <dgm:pt modelId="{6ED083E0-D520-418F-895A-DEE3B4D77F81}" type="pres">
      <dgm:prSet presAssocID="{1AB20D08-2563-4DE7-A9A1-B5B91DCD7914}" presName="singleCenter" presStyleLbl="node1" presStyleIdx="0" presStyleCnt="4" custScaleX="126912">
        <dgm:presLayoutVars>
          <dgm:chMax val="7"/>
          <dgm:chPref val="7"/>
        </dgm:presLayoutVars>
      </dgm:prSet>
      <dgm:spPr/>
    </dgm:pt>
    <dgm:pt modelId="{89E8FDAC-00E3-4D6B-81FF-43499D977A9C}" type="pres">
      <dgm:prSet presAssocID="{FDE28D8D-7708-4B63-A522-6A9F2B94CA73}" presName="Name56" presStyleLbl="parChTrans1D2" presStyleIdx="0" presStyleCnt="3"/>
      <dgm:spPr/>
    </dgm:pt>
    <dgm:pt modelId="{667DDEC8-51E0-4DD5-B97A-E1FABFF6DC33}" type="pres">
      <dgm:prSet presAssocID="{DF2ABBE8-CB68-473E-B961-FA3D19851397}" presName="text0" presStyleLbl="node1" presStyleIdx="1" presStyleCnt="4" custRadScaleRad="86148">
        <dgm:presLayoutVars>
          <dgm:bulletEnabled val="1"/>
        </dgm:presLayoutVars>
      </dgm:prSet>
      <dgm:spPr/>
    </dgm:pt>
    <dgm:pt modelId="{3DC29B05-0B39-4B56-BE3D-9DF69657608F}" type="pres">
      <dgm:prSet presAssocID="{86AC5917-8890-402C-A141-BBCE1E23E9F5}" presName="Name56" presStyleLbl="parChTrans1D2" presStyleIdx="1" presStyleCnt="3"/>
      <dgm:spPr/>
    </dgm:pt>
    <dgm:pt modelId="{EF723C44-5783-4B93-B3DD-2AF20466C79C}" type="pres">
      <dgm:prSet presAssocID="{0A24CE6A-259C-4307-B99D-13D97FAB62C6}" presName="text0" presStyleLbl="node1" presStyleIdx="2" presStyleCnt="4">
        <dgm:presLayoutVars>
          <dgm:bulletEnabled val="1"/>
        </dgm:presLayoutVars>
      </dgm:prSet>
      <dgm:spPr/>
    </dgm:pt>
    <dgm:pt modelId="{38E65DFF-C424-4F39-A668-4E76A77AC6C5}" type="pres">
      <dgm:prSet presAssocID="{4C691EC6-12E0-4388-A3FE-FAAFA97994EF}" presName="Name56" presStyleLbl="parChTrans1D2" presStyleIdx="2" presStyleCnt="3"/>
      <dgm:spPr/>
    </dgm:pt>
    <dgm:pt modelId="{6DC67F11-56AF-4CE6-BD4D-3FBE4C97BF42}" type="pres">
      <dgm:prSet presAssocID="{B832E3F1-BB8B-4D47-8995-58E7DB58E8D4}" presName="text0" presStyleLbl="node1" presStyleIdx="3" presStyleCnt="4">
        <dgm:presLayoutVars>
          <dgm:bulletEnabled val="1"/>
        </dgm:presLayoutVars>
      </dgm:prSet>
      <dgm:spPr/>
    </dgm:pt>
  </dgm:ptLst>
  <dgm:cxnLst>
    <dgm:cxn modelId="{9B5C4903-49D5-4601-9FE9-C31BCCAFFA14}" srcId="{1AB20D08-2563-4DE7-A9A1-B5B91DCD7914}" destId="{0A24CE6A-259C-4307-B99D-13D97FAB62C6}" srcOrd="1" destOrd="0" parTransId="{86AC5917-8890-402C-A141-BBCE1E23E9F5}" sibTransId="{6FC74D90-BBC0-48AC-BCE9-59B296CCE891}"/>
    <dgm:cxn modelId="{83BB652A-D447-497C-AE06-E7C69BC8CFD4}" type="presOf" srcId="{4C691EC6-12E0-4388-A3FE-FAAFA97994EF}" destId="{38E65DFF-C424-4F39-A668-4E76A77AC6C5}" srcOrd="0" destOrd="0" presId="urn:microsoft.com/office/officeart/2008/layout/RadialCluster"/>
    <dgm:cxn modelId="{21EBD646-8946-431D-BC76-103BC1C1254C}" type="presOf" srcId="{449476D1-60E3-460C-B9A6-47B037276B85}" destId="{BA1F65FA-9786-40B2-9BB5-A94514F3A016}" srcOrd="0" destOrd="0" presId="urn:microsoft.com/office/officeart/2008/layout/RadialCluster"/>
    <dgm:cxn modelId="{696E0D48-0A34-48BD-88C3-97ABD07B8D6E}" type="presOf" srcId="{FDE28D8D-7708-4B63-A522-6A9F2B94CA73}" destId="{89E8FDAC-00E3-4D6B-81FF-43499D977A9C}" srcOrd="0" destOrd="0" presId="urn:microsoft.com/office/officeart/2008/layout/RadialCluster"/>
    <dgm:cxn modelId="{F59D1F54-2F09-416B-831F-384A0A6B6574}" type="presOf" srcId="{DF2ABBE8-CB68-473E-B961-FA3D19851397}" destId="{667DDEC8-51E0-4DD5-B97A-E1FABFF6DC33}" srcOrd="0" destOrd="0" presId="urn:microsoft.com/office/officeart/2008/layout/RadialCluster"/>
    <dgm:cxn modelId="{F9A00D75-BDD2-4AB6-91AE-7E1CA6F973AE}" srcId="{1AB20D08-2563-4DE7-A9A1-B5B91DCD7914}" destId="{B832E3F1-BB8B-4D47-8995-58E7DB58E8D4}" srcOrd="2" destOrd="0" parTransId="{4C691EC6-12E0-4388-A3FE-FAAFA97994EF}" sibTransId="{E07F9702-3CA6-4715-9230-2E67C9EDD517}"/>
    <dgm:cxn modelId="{66101B83-48CF-476E-9103-BD09C5249AB1}" srcId="{449476D1-60E3-460C-B9A6-47B037276B85}" destId="{1AB20D08-2563-4DE7-A9A1-B5B91DCD7914}" srcOrd="0" destOrd="0" parTransId="{ACDCD491-88BD-43EC-BF27-B79015BDE87A}" sibTransId="{CE76E337-03ED-43A2-8FD7-117D87785E1B}"/>
    <dgm:cxn modelId="{48A4BB99-A10A-4D6F-B1D6-9B435AE97B97}" srcId="{1AB20D08-2563-4DE7-A9A1-B5B91DCD7914}" destId="{DF2ABBE8-CB68-473E-B961-FA3D19851397}" srcOrd="0" destOrd="0" parTransId="{FDE28D8D-7708-4B63-A522-6A9F2B94CA73}" sibTransId="{0893A5EE-98A6-45E9-90E5-956C74990041}"/>
    <dgm:cxn modelId="{7C89DEB7-C557-4032-98B1-C7532AE69A84}" type="presOf" srcId="{1AB20D08-2563-4DE7-A9A1-B5B91DCD7914}" destId="{6ED083E0-D520-418F-895A-DEE3B4D77F81}" srcOrd="0" destOrd="0" presId="urn:microsoft.com/office/officeart/2008/layout/RadialCluster"/>
    <dgm:cxn modelId="{A5ECBCC4-0EF7-482C-A7A9-3FD53B0DD12E}" type="presOf" srcId="{86AC5917-8890-402C-A141-BBCE1E23E9F5}" destId="{3DC29B05-0B39-4B56-BE3D-9DF69657608F}" srcOrd="0" destOrd="0" presId="urn:microsoft.com/office/officeart/2008/layout/RadialCluster"/>
    <dgm:cxn modelId="{75B4CEC4-9682-487D-8B7B-C300AC757DC6}" type="presOf" srcId="{B832E3F1-BB8B-4D47-8995-58E7DB58E8D4}" destId="{6DC67F11-56AF-4CE6-BD4D-3FBE4C97BF42}" srcOrd="0" destOrd="0" presId="urn:microsoft.com/office/officeart/2008/layout/RadialCluster"/>
    <dgm:cxn modelId="{B8E985E4-CEF4-4AA2-AA86-660A7D3039C1}" type="presOf" srcId="{0A24CE6A-259C-4307-B99D-13D97FAB62C6}" destId="{EF723C44-5783-4B93-B3DD-2AF20466C79C}" srcOrd="0" destOrd="0" presId="urn:microsoft.com/office/officeart/2008/layout/RadialCluster"/>
    <dgm:cxn modelId="{70591CF0-2004-4E44-9564-CA6462668785}" type="presParOf" srcId="{BA1F65FA-9786-40B2-9BB5-A94514F3A016}" destId="{D9771BC5-D885-46A2-8EAB-11180F77FEA2}" srcOrd="0" destOrd="0" presId="urn:microsoft.com/office/officeart/2008/layout/RadialCluster"/>
    <dgm:cxn modelId="{14AB4024-D2F7-4260-8499-344AFDEBCB28}" type="presParOf" srcId="{D9771BC5-D885-46A2-8EAB-11180F77FEA2}" destId="{6ED083E0-D520-418F-895A-DEE3B4D77F81}" srcOrd="0" destOrd="0" presId="urn:microsoft.com/office/officeart/2008/layout/RadialCluster"/>
    <dgm:cxn modelId="{DBA867F4-12DB-41C0-A074-ABB5D4062020}" type="presParOf" srcId="{D9771BC5-D885-46A2-8EAB-11180F77FEA2}" destId="{89E8FDAC-00E3-4D6B-81FF-43499D977A9C}" srcOrd="1" destOrd="0" presId="urn:microsoft.com/office/officeart/2008/layout/RadialCluster"/>
    <dgm:cxn modelId="{B8F0C6F5-E801-4D75-9606-C2537FCAB764}" type="presParOf" srcId="{D9771BC5-D885-46A2-8EAB-11180F77FEA2}" destId="{667DDEC8-51E0-4DD5-B97A-E1FABFF6DC33}" srcOrd="2" destOrd="0" presId="urn:microsoft.com/office/officeart/2008/layout/RadialCluster"/>
    <dgm:cxn modelId="{C9E81C44-D004-4D75-9E42-F1CD55B83A11}" type="presParOf" srcId="{D9771BC5-D885-46A2-8EAB-11180F77FEA2}" destId="{3DC29B05-0B39-4B56-BE3D-9DF69657608F}" srcOrd="3" destOrd="0" presId="urn:microsoft.com/office/officeart/2008/layout/RadialCluster"/>
    <dgm:cxn modelId="{BD3D7463-089D-4774-9F00-575794A0F0DA}" type="presParOf" srcId="{D9771BC5-D885-46A2-8EAB-11180F77FEA2}" destId="{EF723C44-5783-4B93-B3DD-2AF20466C79C}" srcOrd="4" destOrd="0" presId="urn:microsoft.com/office/officeart/2008/layout/RadialCluster"/>
    <dgm:cxn modelId="{9F6ECCCE-887D-4CD3-BC25-17ED942F5FD3}" type="presParOf" srcId="{D9771BC5-D885-46A2-8EAB-11180F77FEA2}" destId="{38E65DFF-C424-4F39-A668-4E76A77AC6C5}" srcOrd="5" destOrd="0" presId="urn:microsoft.com/office/officeart/2008/layout/RadialCluster"/>
    <dgm:cxn modelId="{BAF2B981-131B-45DC-9833-A764A623973A}" type="presParOf" srcId="{D9771BC5-D885-46A2-8EAB-11180F77FEA2}" destId="{6DC67F11-56AF-4CE6-BD4D-3FBE4C97BF42}"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68ED12C-7535-496A-B245-30AF2CF40266}" type="doc">
      <dgm:prSet loTypeId="urn:microsoft.com/office/officeart/2005/8/layout/pyramid1" loCatId="pyramid" qsTypeId="urn:microsoft.com/office/officeart/2005/8/quickstyle/simple1" qsCatId="simple" csTypeId="urn:microsoft.com/office/officeart/2005/8/colors/colorful4" csCatId="colorful" phldr="1"/>
      <dgm:spPr/>
    </dgm:pt>
    <dgm:pt modelId="{1FBE16B4-F458-4E0F-B536-74DFA529C7F3}">
      <dgm:prSet phldrT="[テキスト]"/>
      <dgm:spPr/>
      <dgm:t>
        <a:bodyPr/>
        <a:lstStyle/>
        <a:p>
          <a:r>
            <a:rPr kumimoji="1" lang="ja-JP" altLang="en-US" dirty="0"/>
            <a:t>取締役会</a:t>
          </a:r>
        </a:p>
      </dgm:t>
    </dgm:pt>
    <dgm:pt modelId="{E64583DB-1F15-4F71-9B41-B07573FD807D}" type="parTrans" cxnId="{4370E630-38EE-48C6-8AA3-6AAC1EB8C5E9}">
      <dgm:prSet/>
      <dgm:spPr/>
      <dgm:t>
        <a:bodyPr/>
        <a:lstStyle/>
        <a:p>
          <a:endParaRPr kumimoji="1" lang="ja-JP" altLang="en-US"/>
        </a:p>
      </dgm:t>
    </dgm:pt>
    <dgm:pt modelId="{877E476D-A063-428E-9CF9-55BDA1558D99}" type="sibTrans" cxnId="{4370E630-38EE-48C6-8AA3-6AAC1EB8C5E9}">
      <dgm:prSet/>
      <dgm:spPr/>
      <dgm:t>
        <a:bodyPr/>
        <a:lstStyle/>
        <a:p>
          <a:endParaRPr kumimoji="1" lang="ja-JP" altLang="en-US"/>
        </a:p>
      </dgm:t>
    </dgm:pt>
    <dgm:pt modelId="{BE4E762F-9EDA-4FF1-8607-C4A4E57740A5}">
      <dgm:prSet phldrT="[テキスト]"/>
      <dgm:spPr/>
      <dgm:t>
        <a:bodyPr/>
        <a:lstStyle/>
        <a:p>
          <a:r>
            <a:rPr kumimoji="1" lang="ja-JP" altLang="en-US" dirty="0"/>
            <a:t>各課・各事業所の中のチーム</a:t>
          </a:r>
        </a:p>
      </dgm:t>
    </dgm:pt>
    <dgm:pt modelId="{B0FB2A29-E1A1-44BC-9CFA-FDD471DAEAB0}" type="parTrans" cxnId="{EF4EFA26-D896-4407-9656-8802CAD1F7CB}">
      <dgm:prSet/>
      <dgm:spPr/>
      <dgm:t>
        <a:bodyPr/>
        <a:lstStyle/>
        <a:p>
          <a:endParaRPr kumimoji="1" lang="ja-JP" altLang="en-US"/>
        </a:p>
      </dgm:t>
    </dgm:pt>
    <dgm:pt modelId="{33E0C3BC-C0FD-4570-B5E8-DD86EC6DBA0F}" type="sibTrans" cxnId="{EF4EFA26-D896-4407-9656-8802CAD1F7CB}">
      <dgm:prSet/>
      <dgm:spPr/>
      <dgm:t>
        <a:bodyPr/>
        <a:lstStyle/>
        <a:p>
          <a:endParaRPr kumimoji="1" lang="ja-JP" altLang="en-US"/>
        </a:p>
      </dgm:t>
    </dgm:pt>
    <dgm:pt modelId="{EBAA730C-9727-431F-9AD8-7F42B31ADF1F}">
      <dgm:prSet phldrT="[テキスト]"/>
      <dgm:spPr/>
      <dgm:t>
        <a:bodyPr/>
        <a:lstStyle/>
        <a:p>
          <a:r>
            <a:rPr kumimoji="1" lang="ja-JP" altLang="en-US" dirty="0"/>
            <a:t>チームリーダーの下につくメンバー</a:t>
          </a:r>
        </a:p>
      </dgm:t>
    </dgm:pt>
    <dgm:pt modelId="{4D8093AF-C0CB-42F4-94FC-CC3E417AEAF7}" type="parTrans" cxnId="{AE825CD7-5359-4B5E-942C-EAE7DF1F7074}">
      <dgm:prSet/>
      <dgm:spPr/>
      <dgm:t>
        <a:bodyPr/>
        <a:lstStyle/>
        <a:p>
          <a:endParaRPr kumimoji="1" lang="ja-JP" altLang="en-US"/>
        </a:p>
      </dgm:t>
    </dgm:pt>
    <dgm:pt modelId="{B62A8BAA-5CFE-48D9-AB56-B1EB64A14ECF}" type="sibTrans" cxnId="{AE825CD7-5359-4B5E-942C-EAE7DF1F7074}">
      <dgm:prSet/>
      <dgm:spPr/>
      <dgm:t>
        <a:bodyPr/>
        <a:lstStyle/>
        <a:p>
          <a:endParaRPr kumimoji="1" lang="ja-JP" altLang="en-US"/>
        </a:p>
      </dgm:t>
    </dgm:pt>
    <dgm:pt modelId="{2D820BA2-D437-4C2D-A0EF-99D764B3FBD4}">
      <dgm:prSet phldrT="[テキスト]"/>
      <dgm:spPr/>
      <dgm:t>
        <a:bodyPr/>
        <a:lstStyle/>
        <a:p>
          <a:r>
            <a:rPr kumimoji="1" lang="ja-JP" altLang="en-US" dirty="0"/>
            <a:t>代表取締役</a:t>
          </a:r>
        </a:p>
      </dgm:t>
    </dgm:pt>
    <dgm:pt modelId="{5FB5F6D1-B724-4B05-95A7-1F5FD0D97AAB}" type="parTrans" cxnId="{D89ACA4E-AC2A-41C0-81DB-17F79E800CD0}">
      <dgm:prSet/>
      <dgm:spPr/>
      <dgm:t>
        <a:bodyPr/>
        <a:lstStyle/>
        <a:p>
          <a:endParaRPr kumimoji="1" lang="ja-JP" altLang="en-US"/>
        </a:p>
      </dgm:t>
    </dgm:pt>
    <dgm:pt modelId="{4D40FF90-3487-4D40-84E3-4A218B82BCAE}" type="sibTrans" cxnId="{D89ACA4E-AC2A-41C0-81DB-17F79E800CD0}">
      <dgm:prSet/>
      <dgm:spPr/>
      <dgm:t>
        <a:bodyPr/>
        <a:lstStyle/>
        <a:p>
          <a:endParaRPr kumimoji="1" lang="ja-JP" altLang="en-US"/>
        </a:p>
      </dgm:t>
    </dgm:pt>
    <dgm:pt modelId="{D74F17FF-982A-479E-B2C7-89DA57920F21}">
      <dgm:prSet phldrT="[テキスト]"/>
      <dgm:spPr/>
      <dgm:t>
        <a:bodyPr/>
        <a:lstStyle/>
        <a:p>
          <a:r>
            <a:rPr kumimoji="1" lang="ja-JP" altLang="en-US" dirty="0"/>
            <a:t>役員・経営陣</a:t>
          </a:r>
        </a:p>
      </dgm:t>
    </dgm:pt>
    <dgm:pt modelId="{7A5F9163-C627-4D93-A237-E1920F46A790}" type="parTrans" cxnId="{6608D8EA-949E-42CA-8845-C36967D47E71}">
      <dgm:prSet/>
      <dgm:spPr/>
      <dgm:t>
        <a:bodyPr/>
        <a:lstStyle/>
        <a:p>
          <a:endParaRPr kumimoji="1" lang="ja-JP" altLang="en-US"/>
        </a:p>
      </dgm:t>
    </dgm:pt>
    <dgm:pt modelId="{FA77DC88-4C21-485B-9622-2A215D19BCE9}" type="sibTrans" cxnId="{6608D8EA-949E-42CA-8845-C36967D47E71}">
      <dgm:prSet/>
      <dgm:spPr/>
      <dgm:t>
        <a:bodyPr/>
        <a:lstStyle/>
        <a:p>
          <a:endParaRPr kumimoji="1" lang="ja-JP" altLang="en-US"/>
        </a:p>
      </dgm:t>
    </dgm:pt>
    <dgm:pt modelId="{9871891D-210A-4A5F-B40E-C5ACDA6963A3}">
      <dgm:prSet phldrT="[テキスト]"/>
      <dgm:spPr/>
      <dgm:t>
        <a:bodyPr/>
        <a:lstStyle/>
        <a:p>
          <a:r>
            <a:rPr kumimoji="1" lang="ja-JP" altLang="en-US" dirty="0"/>
            <a:t>営業、経理、製造等各部門</a:t>
          </a:r>
        </a:p>
      </dgm:t>
    </dgm:pt>
    <dgm:pt modelId="{97F950EF-8F73-4EFB-AD20-5FC3134024A9}" type="parTrans" cxnId="{4A4749E1-4316-42DD-AFCF-9CB7B234D497}">
      <dgm:prSet/>
      <dgm:spPr/>
      <dgm:t>
        <a:bodyPr/>
        <a:lstStyle/>
        <a:p>
          <a:endParaRPr kumimoji="1" lang="ja-JP" altLang="en-US"/>
        </a:p>
      </dgm:t>
    </dgm:pt>
    <dgm:pt modelId="{9CAB917F-DC63-4DE6-8E6A-E8D98186A36B}" type="sibTrans" cxnId="{4A4749E1-4316-42DD-AFCF-9CB7B234D497}">
      <dgm:prSet/>
      <dgm:spPr/>
      <dgm:t>
        <a:bodyPr/>
        <a:lstStyle/>
        <a:p>
          <a:endParaRPr kumimoji="1" lang="ja-JP" altLang="en-US"/>
        </a:p>
      </dgm:t>
    </dgm:pt>
    <dgm:pt modelId="{1FA0E77E-27B2-4440-99B7-46E451D3DB44}">
      <dgm:prSet phldrT="[テキスト]"/>
      <dgm:spPr/>
      <dgm:t>
        <a:bodyPr/>
        <a:lstStyle/>
        <a:p>
          <a:r>
            <a:rPr kumimoji="1" lang="ja-JP" altLang="en-US" dirty="0"/>
            <a:t>各部門の中にある課や事業所</a:t>
          </a:r>
        </a:p>
      </dgm:t>
    </dgm:pt>
    <dgm:pt modelId="{BA3CCD0D-70EE-49DB-8529-F4399DF76EDB}" type="parTrans" cxnId="{0E90F1BE-2955-468F-8D8C-15E2E1A13312}">
      <dgm:prSet/>
      <dgm:spPr/>
      <dgm:t>
        <a:bodyPr/>
        <a:lstStyle/>
        <a:p>
          <a:endParaRPr kumimoji="1" lang="ja-JP" altLang="en-US"/>
        </a:p>
      </dgm:t>
    </dgm:pt>
    <dgm:pt modelId="{092D1451-8946-4DAA-8809-DBA9C701A43E}" type="sibTrans" cxnId="{0E90F1BE-2955-468F-8D8C-15E2E1A13312}">
      <dgm:prSet/>
      <dgm:spPr/>
      <dgm:t>
        <a:bodyPr/>
        <a:lstStyle/>
        <a:p>
          <a:endParaRPr kumimoji="1" lang="ja-JP" altLang="en-US"/>
        </a:p>
      </dgm:t>
    </dgm:pt>
    <dgm:pt modelId="{CA515C82-B0DA-4856-9A01-67EA245EC106}" type="pres">
      <dgm:prSet presAssocID="{168ED12C-7535-496A-B245-30AF2CF40266}" presName="Name0" presStyleCnt="0">
        <dgm:presLayoutVars>
          <dgm:dir/>
          <dgm:animLvl val="lvl"/>
          <dgm:resizeHandles val="exact"/>
        </dgm:presLayoutVars>
      </dgm:prSet>
      <dgm:spPr/>
    </dgm:pt>
    <dgm:pt modelId="{EC8B8AFF-1071-40EB-BBB4-720E9C284EE2}" type="pres">
      <dgm:prSet presAssocID="{1FBE16B4-F458-4E0F-B536-74DFA529C7F3}" presName="Name8" presStyleCnt="0"/>
      <dgm:spPr/>
    </dgm:pt>
    <dgm:pt modelId="{7DEE3D2E-4B83-43E2-B723-A2891E9BCA01}" type="pres">
      <dgm:prSet presAssocID="{1FBE16B4-F458-4E0F-B536-74DFA529C7F3}" presName="level" presStyleLbl="node1" presStyleIdx="0" presStyleCnt="7">
        <dgm:presLayoutVars>
          <dgm:chMax val="1"/>
          <dgm:bulletEnabled val="1"/>
        </dgm:presLayoutVars>
      </dgm:prSet>
      <dgm:spPr/>
    </dgm:pt>
    <dgm:pt modelId="{49C03F77-2050-48B1-9891-21D5896B7291}" type="pres">
      <dgm:prSet presAssocID="{1FBE16B4-F458-4E0F-B536-74DFA529C7F3}" presName="levelTx" presStyleLbl="revTx" presStyleIdx="0" presStyleCnt="0">
        <dgm:presLayoutVars>
          <dgm:chMax val="1"/>
          <dgm:bulletEnabled val="1"/>
        </dgm:presLayoutVars>
      </dgm:prSet>
      <dgm:spPr/>
    </dgm:pt>
    <dgm:pt modelId="{E8A820D1-CFC1-4DDD-9C38-5A93E7FADF41}" type="pres">
      <dgm:prSet presAssocID="{2D820BA2-D437-4C2D-A0EF-99D764B3FBD4}" presName="Name8" presStyleCnt="0"/>
      <dgm:spPr/>
    </dgm:pt>
    <dgm:pt modelId="{5DCD9AB3-9385-4EC9-92F0-CE9FF110B759}" type="pres">
      <dgm:prSet presAssocID="{2D820BA2-D437-4C2D-A0EF-99D764B3FBD4}" presName="level" presStyleLbl="node1" presStyleIdx="1" presStyleCnt="7">
        <dgm:presLayoutVars>
          <dgm:chMax val="1"/>
          <dgm:bulletEnabled val="1"/>
        </dgm:presLayoutVars>
      </dgm:prSet>
      <dgm:spPr/>
    </dgm:pt>
    <dgm:pt modelId="{311DEB62-8748-408D-B5BA-75CC03B14FAA}" type="pres">
      <dgm:prSet presAssocID="{2D820BA2-D437-4C2D-A0EF-99D764B3FBD4}" presName="levelTx" presStyleLbl="revTx" presStyleIdx="0" presStyleCnt="0">
        <dgm:presLayoutVars>
          <dgm:chMax val="1"/>
          <dgm:bulletEnabled val="1"/>
        </dgm:presLayoutVars>
      </dgm:prSet>
      <dgm:spPr/>
    </dgm:pt>
    <dgm:pt modelId="{87B9D969-7FD1-4493-9878-63BD9B73EAEA}" type="pres">
      <dgm:prSet presAssocID="{D74F17FF-982A-479E-B2C7-89DA57920F21}" presName="Name8" presStyleCnt="0"/>
      <dgm:spPr/>
    </dgm:pt>
    <dgm:pt modelId="{58ADEC21-0203-47C4-9397-AAD3903BA21E}" type="pres">
      <dgm:prSet presAssocID="{D74F17FF-982A-479E-B2C7-89DA57920F21}" presName="level" presStyleLbl="node1" presStyleIdx="2" presStyleCnt="7">
        <dgm:presLayoutVars>
          <dgm:chMax val="1"/>
          <dgm:bulletEnabled val="1"/>
        </dgm:presLayoutVars>
      </dgm:prSet>
      <dgm:spPr/>
    </dgm:pt>
    <dgm:pt modelId="{09018F57-A99A-4F2E-ABAB-464DA7974C25}" type="pres">
      <dgm:prSet presAssocID="{D74F17FF-982A-479E-B2C7-89DA57920F21}" presName="levelTx" presStyleLbl="revTx" presStyleIdx="0" presStyleCnt="0">
        <dgm:presLayoutVars>
          <dgm:chMax val="1"/>
          <dgm:bulletEnabled val="1"/>
        </dgm:presLayoutVars>
      </dgm:prSet>
      <dgm:spPr/>
    </dgm:pt>
    <dgm:pt modelId="{B47C3E24-4E8E-42A3-99EB-CD2776761F92}" type="pres">
      <dgm:prSet presAssocID="{9871891D-210A-4A5F-B40E-C5ACDA6963A3}" presName="Name8" presStyleCnt="0"/>
      <dgm:spPr/>
    </dgm:pt>
    <dgm:pt modelId="{3220AD57-D028-42DD-A48F-2152F4F5F840}" type="pres">
      <dgm:prSet presAssocID="{9871891D-210A-4A5F-B40E-C5ACDA6963A3}" presName="level" presStyleLbl="node1" presStyleIdx="3" presStyleCnt="7">
        <dgm:presLayoutVars>
          <dgm:chMax val="1"/>
          <dgm:bulletEnabled val="1"/>
        </dgm:presLayoutVars>
      </dgm:prSet>
      <dgm:spPr/>
    </dgm:pt>
    <dgm:pt modelId="{E93E3321-3718-4AD9-A626-02FD3A6C9614}" type="pres">
      <dgm:prSet presAssocID="{9871891D-210A-4A5F-B40E-C5ACDA6963A3}" presName="levelTx" presStyleLbl="revTx" presStyleIdx="0" presStyleCnt="0">
        <dgm:presLayoutVars>
          <dgm:chMax val="1"/>
          <dgm:bulletEnabled val="1"/>
        </dgm:presLayoutVars>
      </dgm:prSet>
      <dgm:spPr/>
    </dgm:pt>
    <dgm:pt modelId="{74E0F8FA-DEB4-4D74-B4AD-594D784C2821}" type="pres">
      <dgm:prSet presAssocID="{1FA0E77E-27B2-4440-99B7-46E451D3DB44}" presName="Name8" presStyleCnt="0"/>
      <dgm:spPr/>
    </dgm:pt>
    <dgm:pt modelId="{CE7DBB52-3819-46BC-B915-7D9F0FCB0C8C}" type="pres">
      <dgm:prSet presAssocID="{1FA0E77E-27B2-4440-99B7-46E451D3DB44}" presName="level" presStyleLbl="node1" presStyleIdx="4" presStyleCnt="7">
        <dgm:presLayoutVars>
          <dgm:chMax val="1"/>
          <dgm:bulletEnabled val="1"/>
        </dgm:presLayoutVars>
      </dgm:prSet>
      <dgm:spPr/>
    </dgm:pt>
    <dgm:pt modelId="{94825705-6B25-4D91-9B7E-D1234D666E60}" type="pres">
      <dgm:prSet presAssocID="{1FA0E77E-27B2-4440-99B7-46E451D3DB44}" presName="levelTx" presStyleLbl="revTx" presStyleIdx="0" presStyleCnt="0">
        <dgm:presLayoutVars>
          <dgm:chMax val="1"/>
          <dgm:bulletEnabled val="1"/>
        </dgm:presLayoutVars>
      </dgm:prSet>
      <dgm:spPr/>
    </dgm:pt>
    <dgm:pt modelId="{89324099-8D0E-435E-8FA9-6C43E8E4B8EC}" type="pres">
      <dgm:prSet presAssocID="{BE4E762F-9EDA-4FF1-8607-C4A4E57740A5}" presName="Name8" presStyleCnt="0"/>
      <dgm:spPr/>
    </dgm:pt>
    <dgm:pt modelId="{89D37079-26B9-4913-956E-99090D3B40A6}" type="pres">
      <dgm:prSet presAssocID="{BE4E762F-9EDA-4FF1-8607-C4A4E57740A5}" presName="level" presStyleLbl="node1" presStyleIdx="5" presStyleCnt="7">
        <dgm:presLayoutVars>
          <dgm:chMax val="1"/>
          <dgm:bulletEnabled val="1"/>
        </dgm:presLayoutVars>
      </dgm:prSet>
      <dgm:spPr/>
    </dgm:pt>
    <dgm:pt modelId="{866003DA-F4E8-4D05-9938-0117CE3339DF}" type="pres">
      <dgm:prSet presAssocID="{BE4E762F-9EDA-4FF1-8607-C4A4E57740A5}" presName="levelTx" presStyleLbl="revTx" presStyleIdx="0" presStyleCnt="0">
        <dgm:presLayoutVars>
          <dgm:chMax val="1"/>
          <dgm:bulletEnabled val="1"/>
        </dgm:presLayoutVars>
      </dgm:prSet>
      <dgm:spPr/>
    </dgm:pt>
    <dgm:pt modelId="{9EBB666C-88BA-481D-9FFA-1F9128156B3E}" type="pres">
      <dgm:prSet presAssocID="{EBAA730C-9727-431F-9AD8-7F42B31ADF1F}" presName="Name8" presStyleCnt="0"/>
      <dgm:spPr/>
    </dgm:pt>
    <dgm:pt modelId="{AE03C658-BE56-439A-A5D9-8F3DE3CFF7DC}" type="pres">
      <dgm:prSet presAssocID="{EBAA730C-9727-431F-9AD8-7F42B31ADF1F}" presName="level" presStyleLbl="node1" presStyleIdx="6" presStyleCnt="7">
        <dgm:presLayoutVars>
          <dgm:chMax val="1"/>
          <dgm:bulletEnabled val="1"/>
        </dgm:presLayoutVars>
      </dgm:prSet>
      <dgm:spPr/>
    </dgm:pt>
    <dgm:pt modelId="{4689BA18-6B22-423B-8337-B05CC11725E6}" type="pres">
      <dgm:prSet presAssocID="{EBAA730C-9727-431F-9AD8-7F42B31ADF1F}" presName="levelTx" presStyleLbl="revTx" presStyleIdx="0" presStyleCnt="0">
        <dgm:presLayoutVars>
          <dgm:chMax val="1"/>
          <dgm:bulletEnabled val="1"/>
        </dgm:presLayoutVars>
      </dgm:prSet>
      <dgm:spPr/>
    </dgm:pt>
  </dgm:ptLst>
  <dgm:cxnLst>
    <dgm:cxn modelId="{06AAF90F-33EA-4D15-970F-2A167235E2ED}" type="presOf" srcId="{1FBE16B4-F458-4E0F-B536-74DFA529C7F3}" destId="{49C03F77-2050-48B1-9891-21D5896B7291}" srcOrd="1" destOrd="0" presId="urn:microsoft.com/office/officeart/2005/8/layout/pyramid1"/>
    <dgm:cxn modelId="{54BBBA14-17F8-405E-A44D-292D7A603B06}" type="presOf" srcId="{BE4E762F-9EDA-4FF1-8607-C4A4E57740A5}" destId="{866003DA-F4E8-4D05-9938-0117CE3339DF}" srcOrd="1" destOrd="0" presId="urn:microsoft.com/office/officeart/2005/8/layout/pyramid1"/>
    <dgm:cxn modelId="{EF4EFA26-D896-4407-9656-8802CAD1F7CB}" srcId="{168ED12C-7535-496A-B245-30AF2CF40266}" destId="{BE4E762F-9EDA-4FF1-8607-C4A4E57740A5}" srcOrd="5" destOrd="0" parTransId="{B0FB2A29-E1A1-44BC-9CFA-FDD471DAEAB0}" sibTransId="{33E0C3BC-C0FD-4570-B5E8-DD86EC6DBA0F}"/>
    <dgm:cxn modelId="{620D1A2F-B71D-4018-ABF6-3466B872FDCE}" type="presOf" srcId="{168ED12C-7535-496A-B245-30AF2CF40266}" destId="{CA515C82-B0DA-4856-9A01-67EA245EC106}" srcOrd="0" destOrd="0" presId="urn:microsoft.com/office/officeart/2005/8/layout/pyramid1"/>
    <dgm:cxn modelId="{4370E630-38EE-48C6-8AA3-6AAC1EB8C5E9}" srcId="{168ED12C-7535-496A-B245-30AF2CF40266}" destId="{1FBE16B4-F458-4E0F-B536-74DFA529C7F3}" srcOrd="0" destOrd="0" parTransId="{E64583DB-1F15-4F71-9B41-B07573FD807D}" sibTransId="{877E476D-A063-428E-9CF9-55BDA1558D99}"/>
    <dgm:cxn modelId="{060C745D-0ADC-45A1-A178-884FDE3E0D71}" type="presOf" srcId="{1FA0E77E-27B2-4440-99B7-46E451D3DB44}" destId="{CE7DBB52-3819-46BC-B915-7D9F0FCB0C8C}" srcOrd="0" destOrd="0" presId="urn:microsoft.com/office/officeart/2005/8/layout/pyramid1"/>
    <dgm:cxn modelId="{A2095744-CFAA-43FF-B799-95D833E1D59B}" type="presOf" srcId="{D74F17FF-982A-479E-B2C7-89DA57920F21}" destId="{58ADEC21-0203-47C4-9397-AAD3903BA21E}" srcOrd="0" destOrd="0" presId="urn:microsoft.com/office/officeart/2005/8/layout/pyramid1"/>
    <dgm:cxn modelId="{A469D245-775D-4B05-A0CC-27CE75E81F2A}" type="presOf" srcId="{BE4E762F-9EDA-4FF1-8607-C4A4E57740A5}" destId="{89D37079-26B9-4913-956E-99090D3B40A6}" srcOrd="0" destOrd="0" presId="urn:microsoft.com/office/officeart/2005/8/layout/pyramid1"/>
    <dgm:cxn modelId="{DDD63B6E-315F-48C9-9AA4-F7AD6C98B723}" type="presOf" srcId="{1FBE16B4-F458-4E0F-B536-74DFA529C7F3}" destId="{7DEE3D2E-4B83-43E2-B723-A2891E9BCA01}" srcOrd="0" destOrd="0" presId="urn:microsoft.com/office/officeart/2005/8/layout/pyramid1"/>
    <dgm:cxn modelId="{D89ACA4E-AC2A-41C0-81DB-17F79E800CD0}" srcId="{168ED12C-7535-496A-B245-30AF2CF40266}" destId="{2D820BA2-D437-4C2D-A0EF-99D764B3FBD4}" srcOrd="1" destOrd="0" parTransId="{5FB5F6D1-B724-4B05-95A7-1F5FD0D97AAB}" sibTransId="{4D40FF90-3487-4D40-84E3-4A218B82BCAE}"/>
    <dgm:cxn modelId="{B3F7A672-FCBA-44C2-B4CB-7298698E5694}" type="presOf" srcId="{9871891D-210A-4A5F-B40E-C5ACDA6963A3}" destId="{3220AD57-D028-42DD-A48F-2152F4F5F840}" srcOrd="0" destOrd="0" presId="urn:microsoft.com/office/officeart/2005/8/layout/pyramid1"/>
    <dgm:cxn modelId="{0ED8F572-07B8-4115-A92C-ADF79A65A052}" type="presOf" srcId="{D74F17FF-982A-479E-B2C7-89DA57920F21}" destId="{09018F57-A99A-4F2E-ABAB-464DA7974C25}" srcOrd="1" destOrd="0" presId="urn:microsoft.com/office/officeart/2005/8/layout/pyramid1"/>
    <dgm:cxn modelId="{8EA63881-F6A3-4F06-B8B1-215E75AE6C18}" type="presOf" srcId="{EBAA730C-9727-431F-9AD8-7F42B31ADF1F}" destId="{4689BA18-6B22-423B-8337-B05CC11725E6}" srcOrd="1" destOrd="0" presId="urn:microsoft.com/office/officeart/2005/8/layout/pyramid1"/>
    <dgm:cxn modelId="{A7AD848D-185C-428E-A0E6-3334C6F2F9CF}" type="presOf" srcId="{9871891D-210A-4A5F-B40E-C5ACDA6963A3}" destId="{E93E3321-3718-4AD9-A626-02FD3A6C9614}" srcOrd="1" destOrd="0" presId="urn:microsoft.com/office/officeart/2005/8/layout/pyramid1"/>
    <dgm:cxn modelId="{159024BC-E71D-4DAC-A736-D3D23BC03D73}" type="presOf" srcId="{2D820BA2-D437-4C2D-A0EF-99D764B3FBD4}" destId="{311DEB62-8748-408D-B5BA-75CC03B14FAA}" srcOrd="1" destOrd="0" presId="urn:microsoft.com/office/officeart/2005/8/layout/pyramid1"/>
    <dgm:cxn modelId="{0E90F1BE-2955-468F-8D8C-15E2E1A13312}" srcId="{168ED12C-7535-496A-B245-30AF2CF40266}" destId="{1FA0E77E-27B2-4440-99B7-46E451D3DB44}" srcOrd="4" destOrd="0" parTransId="{BA3CCD0D-70EE-49DB-8529-F4399DF76EDB}" sibTransId="{092D1451-8946-4DAA-8809-DBA9C701A43E}"/>
    <dgm:cxn modelId="{0AB524C6-CFDF-4582-8B6A-E36FDF846AE0}" type="presOf" srcId="{2D820BA2-D437-4C2D-A0EF-99D764B3FBD4}" destId="{5DCD9AB3-9385-4EC9-92F0-CE9FF110B759}" srcOrd="0" destOrd="0" presId="urn:microsoft.com/office/officeart/2005/8/layout/pyramid1"/>
    <dgm:cxn modelId="{AE825CD7-5359-4B5E-942C-EAE7DF1F7074}" srcId="{168ED12C-7535-496A-B245-30AF2CF40266}" destId="{EBAA730C-9727-431F-9AD8-7F42B31ADF1F}" srcOrd="6" destOrd="0" parTransId="{4D8093AF-C0CB-42F4-94FC-CC3E417AEAF7}" sibTransId="{B62A8BAA-5CFE-48D9-AB56-B1EB64A14ECF}"/>
    <dgm:cxn modelId="{4A4749E1-4316-42DD-AFCF-9CB7B234D497}" srcId="{168ED12C-7535-496A-B245-30AF2CF40266}" destId="{9871891D-210A-4A5F-B40E-C5ACDA6963A3}" srcOrd="3" destOrd="0" parTransId="{97F950EF-8F73-4EFB-AD20-5FC3134024A9}" sibTransId="{9CAB917F-DC63-4DE6-8E6A-E8D98186A36B}"/>
    <dgm:cxn modelId="{6608D8EA-949E-42CA-8845-C36967D47E71}" srcId="{168ED12C-7535-496A-B245-30AF2CF40266}" destId="{D74F17FF-982A-479E-B2C7-89DA57920F21}" srcOrd="2" destOrd="0" parTransId="{7A5F9163-C627-4D93-A237-E1920F46A790}" sibTransId="{FA77DC88-4C21-485B-9622-2A215D19BCE9}"/>
    <dgm:cxn modelId="{F4C834F5-871D-4733-B6B2-339D1059911D}" type="presOf" srcId="{EBAA730C-9727-431F-9AD8-7F42B31ADF1F}" destId="{AE03C658-BE56-439A-A5D9-8F3DE3CFF7DC}" srcOrd="0" destOrd="0" presId="urn:microsoft.com/office/officeart/2005/8/layout/pyramid1"/>
    <dgm:cxn modelId="{CA1D76F6-FD12-4FEC-ADC3-0CCC322AFFF4}" type="presOf" srcId="{1FA0E77E-27B2-4440-99B7-46E451D3DB44}" destId="{94825705-6B25-4D91-9B7E-D1234D666E60}" srcOrd="1" destOrd="0" presId="urn:microsoft.com/office/officeart/2005/8/layout/pyramid1"/>
    <dgm:cxn modelId="{63A08095-635D-4A54-BADA-B2AEA636BC29}" type="presParOf" srcId="{CA515C82-B0DA-4856-9A01-67EA245EC106}" destId="{EC8B8AFF-1071-40EB-BBB4-720E9C284EE2}" srcOrd="0" destOrd="0" presId="urn:microsoft.com/office/officeart/2005/8/layout/pyramid1"/>
    <dgm:cxn modelId="{B43005E8-978A-4652-B1E4-0A7A00C22E82}" type="presParOf" srcId="{EC8B8AFF-1071-40EB-BBB4-720E9C284EE2}" destId="{7DEE3D2E-4B83-43E2-B723-A2891E9BCA01}" srcOrd="0" destOrd="0" presId="urn:microsoft.com/office/officeart/2005/8/layout/pyramid1"/>
    <dgm:cxn modelId="{D9EC844C-7131-4933-9858-20CAA4A6AC7C}" type="presParOf" srcId="{EC8B8AFF-1071-40EB-BBB4-720E9C284EE2}" destId="{49C03F77-2050-48B1-9891-21D5896B7291}" srcOrd="1" destOrd="0" presId="urn:microsoft.com/office/officeart/2005/8/layout/pyramid1"/>
    <dgm:cxn modelId="{EF61B7E4-E120-4AAB-B9A2-22427FEC0DF9}" type="presParOf" srcId="{CA515C82-B0DA-4856-9A01-67EA245EC106}" destId="{E8A820D1-CFC1-4DDD-9C38-5A93E7FADF41}" srcOrd="1" destOrd="0" presId="urn:microsoft.com/office/officeart/2005/8/layout/pyramid1"/>
    <dgm:cxn modelId="{640F5AC9-1DC2-4CEF-ADD8-F608EAE6003E}" type="presParOf" srcId="{E8A820D1-CFC1-4DDD-9C38-5A93E7FADF41}" destId="{5DCD9AB3-9385-4EC9-92F0-CE9FF110B759}" srcOrd="0" destOrd="0" presId="urn:microsoft.com/office/officeart/2005/8/layout/pyramid1"/>
    <dgm:cxn modelId="{AC3886A1-4F10-4C7D-9473-927B42285FF2}" type="presParOf" srcId="{E8A820D1-CFC1-4DDD-9C38-5A93E7FADF41}" destId="{311DEB62-8748-408D-B5BA-75CC03B14FAA}" srcOrd="1" destOrd="0" presId="urn:microsoft.com/office/officeart/2005/8/layout/pyramid1"/>
    <dgm:cxn modelId="{FB4100D3-BFBC-42BD-9FB6-64390615463A}" type="presParOf" srcId="{CA515C82-B0DA-4856-9A01-67EA245EC106}" destId="{87B9D969-7FD1-4493-9878-63BD9B73EAEA}" srcOrd="2" destOrd="0" presId="urn:microsoft.com/office/officeart/2005/8/layout/pyramid1"/>
    <dgm:cxn modelId="{67A9B15D-6E14-461A-8633-C9BB0E38B10D}" type="presParOf" srcId="{87B9D969-7FD1-4493-9878-63BD9B73EAEA}" destId="{58ADEC21-0203-47C4-9397-AAD3903BA21E}" srcOrd="0" destOrd="0" presId="urn:microsoft.com/office/officeart/2005/8/layout/pyramid1"/>
    <dgm:cxn modelId="{1682D663-B34B-494C-884E-FE2AFDA8F665}" type="presParOf" srcId="{87B9D969-7FD1-4493-9878-63BD9B73EAEA}" destId="{09018F57-A99A-4F2E-ABAB-464DA7974C25}" srcOrd="1" destOrd="0" presId="urn:microsoft.com/office/officeart/2005/8/layout/pyramid1"/>
    <dgm:cxn modelId="{FF60C96C-73ED-4AD0-8C3E-E0FB1D89145E}" type="presParOf" srcId="{CA515C82-B0DA-4856-9A01-67EA245EC106}" destId="{B47C3E24-4E8E-42A3-99EB-CD2776761F92}" srcOrd="3" destOrd="0" presId="urn:microsoft.com/office/officeart/2005/8/layout/pyramid1"/>
    <dgm:cxn modelId="{924AF6A2-F4C6-469D-9086-D3D00829A329}" type="presParOf" srcId="{B47C3E24-4E8E-42A3-99EB-CD2776761F92}" destId="{3220AD57-D028-42DD-A48F-2152F4F5F840}" srcOrd="0" destOrd="0" presId="urn:microsoft.com/office/officeart/2005/8/layout/pyramid1"/>
    <dgm:cxn modelId="{40A945B2-898C-4405-BDA5-B8F011A79156}" type="presParOf" srcId="{B47C3E24-4E8E-42A3-99EB-CD2776761F92}" destId="{E93E3321-3718-4AD9-A626-02FD3A6C9614}" srcOrd="1" destOrd="0" presId="urn:microsoft.com/office/officeart/2005/8/layout/pyramid1"/>
    <dgm:cxn modelId="{B0F3D245-0474-481B-9B2C-8C4D128A8E01}" type="presParOf" srcId="{CA515C82-B0DA-4856-9A01-67EA245EC106}" destId="{74E0F8FA-DEB4-4D74-B4AD-594D784C2821}" srcOrd="4" destOrd="0" presId="urn:microsoft.com/office/officeart/2005/8/layout/pyramid1"/>
    <dgm:cxn modelId="{5778B71D-ACB5-4165-9F24-2433AC51A0EF}" type="presParOf" srcId="{74E0F8FA-DEB4-4D74-B4AD-594D784C2821}" destId="{CE7DBB52-3819-46BC-B915-7D9F0FCB0C8C}" srcOrd="0" destOrd="0" presId="urn:microsoft.com/office/officeart/2005/8/layout/pyramid1"/>
    <dgm:cxn modelId="{5F521E52-507F-4521-998E-55F0A7D6B42E}" type="presParOf" srcId="{74E0F8FA-DEB4-4D74-B4AD-594D784C2821}" destId="{94825705-6B25-4D91-9B7E-D1234D666E60}" srcOrd="1" destOrd="0" presId="urn:microsoft.com/office/officeart/2005/8/layout/pyramid1"/>
    <dgm:cxn modelId="{ECAA4952-7E58-4CC2-9905-4E87EBB527CB}" type="presParOf" srcId="{CA515C82-B0DA-4856-9A01-67EA245EC106}" destId="{89324099-8D0E-435E-8FA9-6C43E8E4B8EC}" srcOrd="5" destOrd="0" presId="urn:microsoft.com/office/officeart/2005/8/layout/pyramid1"/>
    <dgm:cxn modelId="{5822C05F-12D1-425F-A614-4E3742B65BD5}" type="presParOf" srcId="{89324099-8D0E-435E-8FA9-6C43E8E4B8EC}" destId="{89D37079-26B9-4913-956E-99090D3B40A6}" srcOrd="0" destOrd="0" presId="urn:microsoft.com/office/officeart/2005/8/layout/pyramid1"/>
    <dgm:cxn modelId="{ADCC4645-9064-45E1-B4AC-82A2EAC7B61D}" type="presParOf" srcId="{89324099-8D0E-435E-8FA9-6C43E8E4B8EC}" destId="{866003DA-F4E8-4D05-9938-0117CE3339DF}" srcOrd="1" destOrd="0" presId="urn:microsoft.com/office/officeart/2005/8/layout/pyramid1"/>
    <dgm:cxn modelId="{2FFB6111-C3F8-40AD-8062-4B20CF1985DF}" type="presParOf" srcId="{CA515C82-B0DA-4856-9A01-67EA245EC106}" destId="{9EBB666C-88BA-481D-9FFA-1F9128156B3E}" srcOrd="6" destOrd="0" presId="urn:microsoft.com/office/officeart/2005/8/layout/pyramid1"/>
    <dgm:cxn modelId="{A171781C-F8F3-4B10-8496-AE5A98433737}" type="presParOf" srcId="{9EBB666C-88BA-481D-9FFA-1F9128156B3E}" destId="{AE03C658-BE56-439A-A5D9-8F3DE3CFF7DC}" srcOrd="0" destOrd="0" presId="urn:microsoft.com/office/officeart/2005/8/layout/pyramid1"/>
    <dgm:cxn modelId="{9B19ECDF-B8F4-4D88-A184-8788E74698D9}" type="presParOf" srcId="{9EBB666C-88BA-481D-9FFA-1F9128156B3E}" destId="{4689BA18-6B22-423B-8337-B05CC11725E6}"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C9E920-275C-4077-AEDD-A626253E5BE1}">
      <dsp:nvSpPr>
        <dsp:cNvPr id="0" name=""/>
        <dsp:cNvSpPr/>
      </dsp:nvSpPr>
      <dsp:spPr>
        <a:xfrm>
          <a:off x="1511125" y="0"/>
          <a:ext cx="1007417" cy="751114"/>
        </a:xfrm>
        <a:prstGeom prst="trapezoid">
          <a:avLst>
            <a:gd name="adj" fmla="val 67062"/>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経営理念</a:t>
          </a:r>
        </a:p>
      </dsp:txBody>
      <dsp:txXfrm>
        <a:off x="1511125" y="0"/>
        <a:ext cx="1007417" cy="751114"/>
      </dsp:txXfrm>
    </dsp:sp>
    <dsp:sp modelId="{E02F933A-AFDB-45F0-9B37-4187DF1C2ADD}">
      <dsp:nvSpPr>
        <dsp:cNvPr id="0" name=""/>
        <dsp:cNvSpPr/>
      </dsp:nvSpPr>
      <dsp:spPr>
        <a:xfrm>
          <a:off x="1007416" y="751114"/>
          <a:ext cx="2014834" cy="751114"/>
        </a:xfrm>
        <a:prstGeom prst="trapezoid">
          <a:avLst>
            <a:gd name="adj" fmla="val 67062"/>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ビジョン</a:t>
          </a:r>
        </a:p>
      </dsp:txBody>
      <dsp:txXfrm>
        <a:off x="1360012" y="751114"/>
        <a:ext cx="1309642" cy="751114"/>
      </dsp:txXfrm>
    </dsp:sp>
    <dsp:sp modelId="{F1C51732-81E2-4465-8382-E41F406EA329}">
      <dsp:nvSpPr>
        <dsp:cNvPr id="0" name=""/>
        <dsp:cNvSpPr/>
      </dsp:nvSpPr>
      <dsp:spPr>
        <a:xfrm>
          <a:off x="503708" y="1502228"/>
          <a:ext cx="3022251" cy="751114"/>
        </a:xfrm>
        <a:prstGeom prst="trapezoid">
          <a:avLst>
            <a:gd name="adj" fmla="val 67062"/>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戦略</a:t>
          </a:r>
        </a:p>
      </dsp:txBody>
      <dsp:txXfrm>
        <a:off x="1032602" y="1502228"/>
        <a:ext cx="1964463" cy="751114"/>
      </dsp:txXfrm>
    </dsp:sp>
    <dsp:sp modelId="{931B40E1-60C4-470C-9546-B23AF5BD1309}">
      <dsp:nvSpPr>
        <dsp:cNvPr id="0" name=""/>
        <dsp:cNvSpPr/>
      </dsp:nvSpPr>
      <dsp:spPr>
        <a:xfrm>
          <a:off x="0" y="2253342"/>
          <a:ext cx="4029668" cy="751114"/>
        </a:xfrm>
        <a:prstGeom prst="trapezoid">
          <a:avLst>
            <a:gd name="adj" fmla="val 67062"/>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戦術</a:t>
          </a:r>
        </a:p>
      </dsp:txBody>
      <dsp:txXfrm>
        <a:off x="705191" y="2253342"/>
        <a:ext cx="2619284" cy="7511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CAC9B7-5FD7-486A-B6A8-A0A0F8115C0A}">
      <dsp:nvSpPr>
        <dsp:cNvPr id="0" name=""/>
        <dsp:cNvSpPr/>
      </dsp:nvSpPr>
      <dsp:spPr>
        <a:xfrm>
          <a:off x="1956685" y="711201"/>
          <a:ext cx="1771763" cy="1771763"/>
        </a:xfrm>
        <a:prstGeom prst="ellipse">
          <a:avLst/>
        </a:prstGeom>
        <a:solidFill>
          <a:schemeClr val="accent4">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57150" tIns="57150" rIns="57150" bIns="57150" numCol="1" spcCol="1270" anchor="ctr" anchorCtr="0">
          <a:noAutofit/>
        </a:bodyPr>
        <a:lstStyle/>
        <a:p>
          <a:pPr marL="0" lvl="0" indent="0" algn="ctr" defTabSz="2000250">
            <a:lnSpc>
              <a:spcPct val="90000"/>
            </a:lnSpc>
            <a:spcBef>
              <a:spcPct val="0"/>
            </a:spcBef>
            <a:spcAft>
              <a:spcPct val="35000"/>
            </a:spcAft>
            <a:buNone/>
          </a:pPr>
          <a:r>
            <a:rPr kumimoji="1" lang="en-US" altLang="ja-JP" sz="4500" kern="1200" dirty="0"/>
            <a:t>CSR</a:t>
          </a:r>
          <a:endParaRPr kumimoji="1" lang="ja-JP" altLang="en-US" sz="4500" kern="1200" dirty="0"/>
        </a:p>
      </dsp:txBody>
      <dsp:txXfrm>
        <a:off x="2216154" y="970670"/>
        <a:ext cx="1252825" cy="1252825"/>
      </dsp:txXfrm>
    </dsp:sp>
    <dsp:sp modelId="{31534646-E0DE-4915-808F-EC5C8C91A952}">
      <dsp:nvSpPr>
        <dsp:cNvPr id="0" name=""/>
        <dsp:cNvSpPr/>
      </dsp:nvSpPr>
      <dsp:spPr>
        <a:xfrm>
          <a:off x="2399626" y="316"/>
          <a:ext cx="885881" cy="885881"/>
        </a:xfrm>
        <a:prstGeom prst="ellipse">
          <a:avLst/>
        </a:prstGeom>
        <a:solidFill>
          <a:schemeClr val="accent4">
            <a:alpha val="50000"/>
            <a:hueOff val="2450223"/>
            <a:satOff val="-10194"/>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お客様</a:t>
          </a:r>
        </a:p>
      </dsp:txBody>
      <dsp:txXfrm>
        <a:off x="2529360" y="130050"/>
        <a:ext cx="626413" cy="626413"/>
      </dsp:txXfrm>
    </dsp:sp>
    <dsp:sp modelId="{EAAD8A28-502C-4C16-A26C-D52238B413BA}">
      <dsp:nvSpPr>
        <dsp:cNvPr id="0" name=""/>
        <dsp:cNvSpPr/>
      </dsp:nvSpPr>
      <dsp:spPr>
        <a:xfrm>
          <a:off x="3553451" y="1154142"/>
          <a:ext cx="885881" cy="885881"/>
        </a:xfrm>
        <a:prstGeom prst="ellipse">
          <a:avLst/>
        </a:prstGeom>
        <a:solidFill>
          <a:schemeClr val="accent4">
            <a:alpha val="50000"/>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株主</a:t>
          </a:r>
        </a:p>
      </dsp:txBody>
      <dsp:txXfrm>
        <a:off x="3683185" y="1283876"/>
        <a:ext cx="626413" cy="626413"/>
      </dsp:txXfrm>
    </dsp:sp>
    <dsp:sp modelId="{718C0D19-728F-4601-B5DA-60877702DB6D}">
      <dsp:nvSpPr>
        <dsp:cNvPr id="0" name=""/>
        <dsp:cNvSpPr/>
      </dsp:nvSpPr>
      <dsp:spPr>
        <a:xfrm>
          <a:off x="2399626" y="2307967"/>
          <a:ext cx="885881" cy="885881"/>
        </a:xfrm>
        <a:prstGeom prst="ellipse">
          <a:avLst/>
        </a:prstGeom>
        <a:solidFill>
          <a:schemeClr val="accent4">
            <a:alpha val="50000"/>
            <a:hueOff val="7350668"/>
            <a:satOff val="-30583"/>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ja-JP" altLang="en-US" sz="1800" kern="1200" dirty="0"/>
            <a:t>地域社会</a:t>
          </a:r>
        </a:p>
      </dsp:txBody>
      <dsp:txXfrm>
        <a:off x="2529360" y="2437701"/>
        <a:ext cx="626413" cy="626413"/>
      </dsp:txXfrm>
    </dsp:sp>
    <dsp:sp modelId="{910B4246-262B-4A51-B971-F646625FFD5C}">
      <dsp:nvSpPr>
        <dsp:cNvPr id="0" name=""/>
        <dsp:cNvSpPr/>
      </dsp:nvSpPr>
      <dsp:spPr>
        <a:xfrm>
          <a:off x="1245800" y="1154142"/>
          <a:ext cx="885881" cy="885881"/>
        </a:xfrm>
        <a:prstGeom prst="ellipse">
          <a:avLst/>
        </a:prstGeom>
        <a:solidFill>
          <a:schemeClr val="accent4">
            <a:alpha val="50000"/>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環境</a:t>
          </a:r>
        </a:p>
      </dsp:txBody>
      <dsp:txXfrm>
        <a:off x="1375534" y="1283876"/>
        <a:ext cx="626413" cy="6264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1736DD-F572-4037-B1F8-918BBA3FB794}">
      <dsp:nvSpPr>
        <dsp:cNvPr id="0" name=""/>
        <dsp:cNvSpPr/>
      </dsp:nvSpPr>
      <dsp:spPr>
        <a:xfrm>
          <a:off x="2421722" y="1361347"/>
          <a:ext cx="1102946" cy="110294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kumimoji="1" lang="ja-JP" altLang="en-US" sz="3200" kern="1200" dirty="0"/>
            <a:t>企業</a:t>
          </a:r>
        </a:p>
      </dsp:txBody>
      <dsp:txXfrm>
        <a:off x="2475563" y="1415188"/>
        <a:ext cx="995264" cy="995264"/>
      </dsp:txXfrm>
    </dsp:sp>
    <dsp:sp modelId="{C45DA83C-306C-4FE3-AC4E-A656C163CBB3}">
      <dsp:nvSpPr>
        <dsp:cNvPr id="0" name=""/>
        <dsp:cNvSpPr/>
      </dsp:nvSpPr>
      <dsp:spPr>
        <a:xfrm rot="16200000">
          <a:off x="2680606" y="1068758"/>
          <a:ext cx="585178" cy="0"/>
        </a:xfrm>
        <a:custGeom>
          <a:avLst/>
          <a:gdLst/>
          <a:ahLst/>
          <a:cxnLst/>
          <a:rect l="0" t="0" r="0" b="0"/>
          <a:pathLst>
            <a:path>
              <a:moveTo>
                <a:pt x="0" y="0"/>
              </a:moveTo>
              <a:lnTo>
                <a:pt x="585178"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0642FA-CC53-4038-A889-F216E4D50A30}">
      <dsp:nvSpPr>
        <dsp:cNvPr id="0" name=""/>
        <dsp:cNvSpPr/>
      </dsp:nvSpPr>
      <dsp:spPr>
        <a:xfrm>
          <a:off x="2603708" y="37194"/>
          <a:ext cx="738973" cy="73897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消費者</a:t>
          </a:r>
        </a:p>
      </dsp:txBody>
      <dsp:txXfrm>
        <a:off x="2639782" y="73268"/>
        <a:ext cx="666825" cy="666825"/>
      </dsp:txXfrm>
    </dsp:sp>
    <dsp:sp modelId="{95CE7395-9883-4B3E-9D51-0991ACF62838}">
      <dsp:nvSpPr>
        <dsp:cNvPr id="0" name=""/>
        <dsp:cNvSpPr/>
      </dsp:nvSpPr>
      <dsp:spPr>
        <a:xfrm rot="19285714">
          <a:off x="3488868" y="1370725"/>
          <a:ext cx="328186" cy="0"/>
        </a:xfrm>
        <a:custGeom>
          <a:avLst/>
          <a:gdLst/>
          <a:ahLst/>
          <a:cxnLst/>
          <a:rect l="0" t="0" r="0" b="0"/>
          <a:pathLst>
            <a:path>
              <a:moveTo>
                <a:pt x="0" y="0"/>
              </a:moveTo>
              <a:lnTo>
                <a:pt x="3281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1EDEFB1-61EA-43B3-99F0-59E2034A3662}">
      <dsp:nvSpPr>
        <dsp:cNvPr id="0" name=""/>
        <dsp:cNvSpPr/>
      </dsp:nvSpPr>
      <dsp:spPr>
        <a:xfrm>
          <a:off x="3781255" y="604271"/>
          <a:ext cx="738973" cy="7389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取引先企業</a:t>
          </a:r>
        </a:p>
      </dsp:txBody>
      <dsp:txXfrm>
        <a:off x="3817329" y="640345"/>
        <a:ext cx="666825" cy="666825"/>
      </dsp:txXfrm>
    </dsp:sp>
    <dsp:sp modelId="{43DE5F12-030C-4428-9EAE-2C7A61CEFC57}">
      <dsp:nvSpPr>
        <dsp:cNvPr id="0" name=""/>
        <dsp:cNvSpPr/>
      </dsp:nvSpPr>
      <dsp:spPr>
        <a:xfrm rot="771429">
          <a:off x="3517629" y="2101163"/>
          <a:ext cx="561494" cy="0"/>
        </a:xfrm>
        <a:custGeom>
          <a:avLst/>
          <a:gdLst/>
          <a:ahLst/>
          <a:cxnLst/>
          <a:rect l="0" t="0" r="0" b="0"/>
          <a:pathLst>
            <a:path>
              <a:moveTo>
                <a:pt x="0" y="0"/>
              </a:moveTo>
              <a:lnTo>
                <a:pt x="56149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957F8A-256D-4A01-93C7-B1DE7AC39276}">
      <dsp:nvSpPr>
        <dsp:cNvPr id="0" name=""/>
        <dsp:cNvSpPr/>
      </dsp:nvSpPr>
      <dsp:spPr>
        <a:xfrm>
          <a:off x="4072085" y="1878481"/>
          <a:ext cx="738973" cy="738973"/>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933450">
            <a:lnSpc>
              <a:spcPct val="90000"/>
            </a:lnSpc>
            <a:spcBef>
              <a:spcPct val="0"/>
            </a:spcBef>
            <a:spcAft>
              <a:spcPct val="35000"/>
            </a:spcAft>
            <a:buNone/>
          </a:pPr>
          <a:r>
            <a:rPr kumimoji="1" lang="ja-JP" altLang="en-US" sz="2100" kern="1200" dirty="0"/>
            <a:t>株主</a:t>
          </a:r>
        </a:p>
      </dsp:txBody>
      <dsp:txXfrm>
        <a:off x="4108159" y="1914555"/>
        <a:ext cx="666825" cy="666825"/>
      </dsp:txXfrm>
    </dsp:sp>
    <dsp:sp modelId="{53670663-A8FF-4396-8F31-5601BF3F5A76}">
      <dsp:nvSpPr>
        <dsp:cNvPr id="0" name=""/>
        <dsp:cNvSpPr/>
      </dsp:nvSpPr>
      <dsp:spPr>
        <a:xfrm rot="3857143">
          <a:off x="3101784" y="2682306"/>
          <a:ext cx="483950" cy="0"/>
        </a:xfrm>
        <a:custGeom>
          <a:avLst/>
          <a:gdLst/>
          <a:ahLst/>
          <a:cxnLst/>
          <a:rect l="0" t="0" r="0" b="0"/>
          <a:pathLst>
            <a:path>
              <a:moveTo>
                <a:pt x="0" y="0"/>
              </a:moveTo>
              <a:lnTo>
                <a:pt x="48395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6CF9F2-A908-403A-9731-2DDAF08CA9A5}">
      <dsp:nvSpPr>
        <dsp:cNvPr id="0" name=""/>
        <dsp:cNvSpPr/>
      </dsp:nvSpPr>
      <dsp:spPr>
        <a:xfrm>
          <a:off x="3257197" y="2900318"/>
          <a:ext cx="738973" cy="738973"/>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地域社会</a:t>
          </a:r>
        </a:p>
      </dsp:txBody>
      <dsp:txXfrm>
        <a:off x="3293271" y="2936392"/>
        <a:ext cx="666825" cy="666825"/>
      </dsp:txXfrm>
    </dsp:sp>
    <dsp:sp modelId="{BEA0570C-5D07-4076-AD65-4B0DDEFF1B5A}">
      <dsp:nvSpPr>
        <dsp:cNvPr id="0" name=""/>
        <dsp:cNvSpPr/>
      </dsp:nvSpPr>
      <dsp:spPr>
        <a:xfrm rot="6942857">
          <a:off x="2360655" y="2682306"/>
          <a:ext cx="483950" cy="0"/>
        </a:xfrm>
        <a:custGeom>
          <a:avLst/>
          <a:gdLst/>
          <a:ahLst/>
          <a:cxnLst/>
          <a:rect l="0" t="0" r="0" b="0"/>
          <a:pathLst>
            <a:path>
              <a:moveTo>
                <a:pt x="0" y="0"/>
              </a:moveTo>
              <a:lnTo>
                <a:pt x="48395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5E98D0-AE12-41EE-8E97-D397E0AE4487}">
      <dsp:nvSpPr>
        <dsp:cNvPr id="0" name=""/>
        <dsp:cNvSpPr/>
      </dsp:nvSpPr>
      <dsp:spPr>
        <a:xfrm>
          <a:off x="1950219" y="2900318"/>
          <a:ext cx="738973" cy="73897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行政機関</a:t>
          </a:r>
        </a:p>
      </dsp:txBody>
      <dsp:txXfrm>
        <a:off x="1986293" y="2936392"/>
        <a:ext cx="666825" cy="666825"/>
      </dsp:txXfrm>
    </dsp:sp>
    <dsp:sp modelId="{2D47ECBF-3535-47BE-B275-94700FBF2142}">
      <dsp:nvSpPr>
        <dsp:cNvPr id="0" name=""/>
        <dsp:cNvSpPr/>
      </dsp:nvSpPr>
      <dsp:spPr>
        <a:xfrm rot="10028571">
          <a:off x="1867266" y="2101163"/>
          <a:ext cx="561494" cy="0"/>
        </a:xfrm>
        <a:custGeom>
          <a:avLst/>
          <a:gdLst/>
          <a:ahLst/>
          <a:cxnLst/>
          <a:rect l="0" t="0" r="0" b="0"/>
          <a:pathLst>
            <a:path>
              <a:moveTo>
                <a:pt x="0" y="0"/>
              </a:moveTo>
              <a:lnTo>
                <a:pt x="561494"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6B7C42-E8E7-470B-A635-4CA44903824E}">
      <dsp:nvSpPr>
        <dsp:cNvPr id="0" name=""/>
        <dsp:cNvSpPr/>
      </dsp:nvSpPr>
      <dsp:spPr>
        <a:xfrm>
          <a:off x="1135331" y="1878481"/>
          <a:ext cx="738973" cy="738973"/>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金融機関</a:t>
          </a:r>
        </a:p>
      </dsp:txBody>
      <dsp:txXfrm>
        <a:off x="1171405" y="1914555"/>
        <a:ext cx="666825" cy="666825"/>
      </dsp:txXfrm>
    </dsp:sp>
    <dsp:sp modelId="{9C8FA6A7-C549-487C-8A8B-0BFEE67C1F2A}">
      <dsp:nvSpPr>
        <dsp:cNvPr id="0" name=""/>
        <dsp:cNvSpPr/>
      </dsp:nvSpPr>
      <dsp:spPr>
        <a:xfrm rot="13114286">
          <a:off x="2129335" y="1370725"/>
          <a:ext cx="328186" cy="0"/>
        </a:xfrm>
        <a:custGeom>
          <a:avLst/>
          <a:gdLst/>
          <a:ahLst/>
          <a:cxnLst/>
          <a:rect l="0" t="0" r="0" b="0"/>
          <a:pathLst>
            <a:path>
              <a:moveTo>
                <a:pt x="0" y="0"/>
              </a:moveTo>
              <a:lnTo>
                <a:pt x="328186"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46E7F4-C9A5-4500-A5A9-8402C6A69736}">
      <dsp:nvSpPr>
        <dsp:cNvPr id="0" name=""/>
        <dsp:cNvSpPr/>
      </dsp:nvSpPr>
      <dsp:spPr>
        <a:xfrm>
          <a:off x="1426161" y="604271"/>
          <a:ext cx="738973" cy="738973"/>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666750">
            <a:lnSpc>
              <a:spcPct val="90000"/>
            </a:lnSpc>
            <a:spcBef>
              <a:spcPct val="0"/>
            </a:spcBef>
            <a:spcAft>
              <a:spcPct val="35000"/>
            </a:spcAft>
            <a:buNone/>
          </a:pPr>
          <a:r>
            <a:rPr kumimoji="1" lang="ja-JP" altLang="en-US" sz="1500" kern="1200" dirty="0"/>
            <a:t>従業員</a:t>
          </a:r>
        </a:p>
      </dsp:txBody>
      <dsp:txXfrm>
        <a:off x="1462235" y="640345"/>
        <a:ext cx="666825" cy="6668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9C198-E02A-4EDC-92D3-90775A046B0A}">
      <dsp:nvSpPr>
        <dsp:cNvPr id="0" name=""/>
        <dsp:cNvSpPr/>
      </dsp:nvSpPr>
      <dsp:spPr>
        <a:xfrm>
          <a:off x="1666526" y="482097"/>
          <a:ext cx="3206190" cy="3206190"/>
        </a:xfrm>
        <a:prstGeom prst="blockArc">
          <a:avLst>
            <a:gd name="adj1" fmla="val 9000000"/>
            <a:gd name="adj2" fmla="val 162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D268E5-41BF-42D7-B359-B6D44CE7C625}">
      <dsp:nvSpPr>
        <dsp:cNvPr id="0" name=""/>
        <dsp:cNvSpPr/>
      </dsp:nvSpPr>
      <dsp:spPr>
        <a:xfrm>
          <a:off x="1666526" y="482097"/>
          <a:ext cx="3206190" cy="3206190"/>
        </a:xfrm>
        <a:prstGeom prst="blockArc">
          <a:avLst>
            <a:gd name="adj1" fmla="val 1800000"/>
            <a:gd name="adj2" fmla="val 90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D8AD0-855F-402C-A65C-BAAF709DF9E1}">
      <dsp:nvSpPr>
        <dsp:cNvPr id="0" name=""/>
        <dsp:cNvSpPr/>
      </dsp:nvSpPr>
      <dsp:spPr>
        <a:xfrm>
          <a:off x="1666526" y="482097"/>
          <a:ext cx="3206190" cy="3206190"/>
        </a:xfrm>
        <a:prstGeom prst="blockArc">
          <a:avLst>
            <a:gd name="adj1" fmla="val 16200000"/>
            <a:gd name="adj2" fmla="val 180000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DC53D-C2BE-46B0-A07B-7D26C13E1B89}">
      <dsp:nvSpPr>
        <dsp:cNvPr id="0" name=""/>
        <dsp:cNvSpPr/>
      </dsp:nvSpPr>
      <dsp:spPr>
        <a:xfrm>
          <a:off x="2531243" y="1346813"/>
          <a:ext cx="1476757" cy="147675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kumimoji="1" lang="en-US" altLang="ja-JP" sz="3400" b="1" kern="1200" dirty="0"/>
            <a:t>CDP</a:t>
          </a:r>
          <a:endParaRPr kumimoji="1" lang="ja-JP" altLang="en-US" sz="3400" b="1" kern="1200" dirty="0"/>
        </a:p>
      </dsp:txBody>
      <dsp:txXfrm>
        <a:off x="2747509" y="1563079"/>
        <a:ext cx="1044225" cy="1044225"/>
      </dsp:txXfrm>
    </dsp:sp>
    <dsp:sp modelId="{C692FBDC-68E7-4933-95F7-E9CB07313211}">
      <dsp:nvSpPr>
        <dsp:cNvPr id="0" name=""/>
        <dsp:cNvSpPr/>
      </dsp:nvSpPr>
      <dsp:spPr>
        <a:xfrm>
          <a:off x="2752756" y="2446"/>
          <a:ext cx="1033730" cy="1033730"/>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人事異動</a:t>
          </a:r>
        </a:p>
      </dsp:txBody>
      <dsp:txXfrm>
        <a:off x="2904142" y="153832"/>
        <a:ext cx="730958" cy="730958"/>
      </dsp:txXfrm>
    </dsp:sp>
    <dsp:sp modelId="{3CA340EC-16A1-48F3-AB25-A8F74DBAEB39}">
      <dsp:nvSpPr>
        <dsp:cNvPr id="0" name=""/>
        <dsp:cNvSpPr/>
      </dsp:nvSpPr>
      <dsp:spPr>
        <a:xfrm>
          <a:off x="4108849" y="2351268"/>
          <a:ext cx="1033730" cy="1033730"/>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人事や所属長との面接</a:t>
          </a:r>
        </a:p>
      </dsp:txBody>
      <dsp:txXfrm>
        <a:off x="4260235" y="2502654"/>
        <a:ext cx="730958" cy="730958"/>
      </dsp:txXfrm>
    </dsp:sp>
    <dsp:sp modelId="{F90DA09A-D901-4B10-909C-7C8D94630936}">
      <dsp:nvSpPr>
        <dsp:cNvPr id="0" name=""/>
        <dsp:cNvSpPr/>
      </dsp:nvSpPr>
      <dsp:spPr>
        <a:xfrm>
          <a:off x="1396663" y="2351268"/>
          <a:ext cx="1033730" cy="1033730"/>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kumimoji="1" lang="ja-JP" altLang="en-US" sz="1200" b="1" kern="1200" dirty="0"/>
            <a:t>研修・教育制度</a:t>
          </a:r>
        </a:p>
      </dsp:txBody>
      <dsp:txXfrm>
        <a:off x="1548049" y="2502654"/>
        <a:ext cx="730958" cy="7309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304DF-AE90-4126-887B-5176391F994C}">
      <dsp:nvSpPr>
        <dsp:cNvPr id="0" name=""/>
        <dsp:cNvSpPr/>
      </dsp:nvSpPr>
      <dsp:spPr>
        <a:xfrm>
          <a:off x="1684540" y="200533"/>
          <a:ext cx="2785550" cy="2785550"/>
        </a:xfrm>
        <a:prstGeom prst="pie">
          <a:avLst>
            <a:gd name="adj1" fmla="val 16200000"/>
            <a:gd name="adj2" fmla="val 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社員の目標設定</a:t>
          </a:r>
        </a:p>
      </dsp:txBody>
      <dsp:txXfrm>
        <a:off x="3163203" y="777871"/>
        <a:ext cx="1028000" cy="762710"/>
      </dsp:txXfrm>
    </dsp:sp>
    <dsp:sp modelId="{1277CD4C-C603-4478-98E7-C20682312D8B}">
      <dsp:nvSpPr>
        <dsp:cNvPr id="0" name=""/>
        <dsp:cNvSpPr/>
      </dsp:nvSpPr>
      <dsp:spPr>
        <a:xfrm>
          <a:off x="1684540" y="294047"/>
          <a:ext cx="2785550" cy="2785550"/>
        </a:xfrm>
        <a:prstGeom prst="pie">
          <a:avLst>
            <a:gd name="adj1" fmla="val 0"/>
            <a:gd name="adj2" fmla="val 54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目標設定に</a:t>
          </a:r>
          <a:endParaRPr kumimoji="1" lang="en-US" altLang="ja-JP" sz="1100" kern="1200" dirty="0"/>
        </a:p>
        <a:p>
          <a:pPr marL="0" lvl="0" indent="0" algn="ctr" defTabSz="488950">
            <a:lnSpc>
              <a:spcPct val="90000"/>
            </a:lnSpc>
            <a:spcBef>
              <a:spcPct val="0"/>
            </a:spcBef>
            <a:spcAft>
              <a:spcPct val="35000"/>
            </a:spcAft>
            <a:buNone/>
          </a:pPr>
          <a:r>
            <a:rPr kumimoji="1" lang="ja-JP" altLang="en-US" sz="1100" kern="1200" dirty="0"/>
            <a:t>向けた手段決定</a:t>
          </a:r>
        </a:p>
      </dsp:txBody>
      <dsp:txXfrm>
        <a:off x="3163203" y="1739549"/>
        <a:ext cx="1028000" cy="762710"/>
      </dsp:txXfrm>
    </dsp:sp>
    <dsp:sp modelId="{E449F1A0-9701-4D70-94A6-A8145C52C2EC}">
      <dsp:nvSpPr>
        <dsp:cNvPr id="0" name=""/>
        <dsp:cNvSpPr/>
      </dsp:nvSpPr>
      <dsp:spPr>
        <a:xfrm>
          <a:off x="1591025" y="294047"/>
          <a:ext cx="2785550" cy="2785550"/>
        </a:xfrm>
        <a:prstGeom prst="pie">
          <a:avLst>
            <a:gd name="adj1" fmla="val 5400000"/>
            <a:gd name="adj2" fmla="val 108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手段を行動に移す</a:t>
          </a:r>
        </a:p>
      </dsp:txBody>
      <dsp:txXfrm>
        <a:off x="1869912" y="1739549"/>
        <a:ext cx="1028000" cy="762710"/>
      </dsp:txXfrm>
    </dsp:sp>
    <dsp:sp modelId="{DE988A7B-0D57-413D-B3E6-3B30511E8EFB}">
      <dsp:nvSpPr>
        <dsp:cNvPr id="0" name=""/>
        <dsp:cNvSpPr/>
      </dsp:nvSpPr>
      <dsp:spPr>
        <a:xfrm>
          <a:off x="1591025" y="200533"/>
          <a:ext cx="2785550" cy="2785550"/>
        </a:xfrm>
        <a:prstGeom prst="pie">
          <a:avLst>
            <a:gd name="adj1" fmla="val 10800000"/>
            <a:gd name="adj2" fmla="val 1620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評価・振り返り</a:t>
          </a:r>
        </a:p>
      </dsp:txBody>
      <dsp:txXfrm>
        <a:off x="1869912" y="777871"/>
        <a:ext cx="1028000" cy="762710"/>
      </dsp:txXfrm>
    </dsp:sp>
    <dsp:sp modelId="{DA4B37B1-3611-4C33-9017-03A625DBC47E}">
      <dsp:nvSpPr>
        <dsp:cNvPr id="0" name=""/>
        <dsp:cNvSpPr/>
      </dsp:nvSpPr>
      <dsp:spPr>
        <a:xfrm>
          <a:off x="1512101" y="28094"/>
          <a:ext cx="3130427" cy="3130427"/>
        </a:xfrm>
        <a:prstGeom prst="circularArrow">
          <a:avLst>
            <a:gd name="adj1" fmla="val 5085"/>
            <a:gd name="adj2" fmla="val 327528"/>
            <a:gd name="adj3" fmla="val 21272472"/>
            <a:gd name="adj4" fmla="val 162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0FFB2FD4-D003-4593-9BB3-F46A1CC79286}">
      <dsp:nvSpPr>
        <dsp:cNvPr id="0" name=""/>
        <dsp:cNvSpPr/>
      </dsp:nvSpPr>
      <dsp:spPr>
        <a:xfrm>
          <a:off x="1512101" y="121609"/>
          <a:ext cx="3130427" cy="3130427"/>
        </a:xfrm>
        <a:prstGeom prst="circularArrow">
          <a:avLst>
            <a:gd name="adj1" fmla="val 5085"/>
            <a:gd name="adj2" fmla="val 327528"/>
            <a:gd name="adj3" fmla="val 5072472"/>
            <a:gd name="adj4" fmla="val 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8DBDF29F-41A2-4903-B358-DACBDE9150F3}">
      <dsp:nvSpPr>
        <dsp:cNvPr id="0" name=""/>
        <dsp:cNvSpPr/>
      </dsp:nvSpPr>
      <dsp:spPr>
        <a:xfrm>
          <a:off x="1418586" y="121609"/>
          <a:ext cx="3130427" cy="3130427"/>
        </a:xfrm>
        <a:prstGeom prst="circularArrow">
          <a:avLst>
            <a:gd name="adj1" fmla="val 5085"/>
            <a:gd name="adj2" fmla="val 327528"/>
            <a:gd name="adj3" fmla="val 10472472"/>
            <a:gd name="adj4" fmla="val 54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7FB543C-2C7D-44C7-90DE-47F79BB475ED}">
      <dsp:nvSpPr>
        <dsp:cNvPr id="0" name=""/>
        <dsp:cNvSpPr/>
      </dsp:nvSpPr>
      <dsp:spPr>
        <a:xfrm>
          <a:off x="1418586" y="28094"/>
          <a:ext cx="3130427" cy="3130427"/>
        </a:xfrm>
        <a:prstGeom prst="circularArrow">
          <a:avLst>
            <a:gd name="adj1" fmla="val 5085"/>
            <a:gd name="adj2" fmla="val 327528"/>
            <a:gd name="adj3" fmla="val 15872472"/>
            <a:gd name="adj4" fmla="val 10800000"/>
            <a:gd name="adj5" fmla="val 5932"/>
          </a:avLst>
        </a:prstGeom>
        <a:solidFill>
          <a:schemeClr val="accent5">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4C3068-8BD2-45CA-9282-2BDA08DCCF22}">
      <dsp:nvSpPr>
        <dsp:cNvPr id="0" name=""/>
        <dsp:cNvSpPr/>
      </dsp:nvSpPr>
      <dsp:spPr>
        <a:xfrm>
          <a:off x="1770595" y="449748"/>
          <a:ext cx="2998053" cy="2998053"/>
        </a:xfrm>
        <a:prstGeom prst="blockArc">
          <a:avLst>
            <a:gd name="adj1" fmla="val 10800000"/>
            <a:gd name="adj2" fmla="val 16200000"/>
            <a:gd name="adj3" fmla="val 4643"/>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09C198-E02A-4EDC-92D3-90775A046B0A}">
      <dsp:nvSpPr>
        <dsp:cNvPr id="0" name=""/>
        <dsp:cNvSpPr/>
      </dsp:nvSpPr>
      <dsp:spPr>
        <a:xfrm>
          <a:off x="1770595" y="449748"/>
          <a:ext cx="2998053" cy="2998053"/>
        </a:xfrm>
        <a:prstGeom prst="blockArc">
          <a:avLst>
            <a:gd name="adj1" fmla="val 5400000"/>
            <a:gd name="adj2" fmla="val 10800000"/>
            <a:gd name="adj3" fmla="val 4643"/>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5D268E5-41BF-42D7-B359-B6D44CE7C625}">
      <dsp:nvSpPr>
        <dsp:cNvPr id="0" name=""/>
        <dsp:cNvSpPr/>
      </dsp:nvSpPr>
      <dsp:spPr>
        <a:xfrm>
          <a:off x="1770595" y="449748"/>
          <a:ext cx="2998053" cy="2998053"/>
        </a:xfrm>
        <a:prstGeom prst="blockArc">
          <a:avLst>
            <a:gd name="adj1" fmla="val 0"/>
            <a:gd name="adj2" fmla="val 540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57D8AD0-855F-402C-A65C-BAAF709DF9E1}">
      <dsp:nvSpPr>
        <dsp:cNvPr id="0" name=""/>
        <dsp:cNvSpPr/>
      </dsp:nvSpPr>
      <dsp:spPr>
        <a:xfrm>
          <a:off x="1770595" y="449748"/>
          <a:ext cx="2998053" cy="2998053"/>
        </a:xfrm>
        <a:prstGeom prst="blockArc">
          <a:avLst>
            <a:gd name="adj1" fmla="val 16200000"/>
            <a:gd name="adj2" fmla="val 0"/>
            <a:gd name="adj3" fmla="val 4643"/>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12DC53D-C2BE-46B0-A07B-7D26C13E1B89}">
      <dsp:nvSpPr>
        <dsp:cNvPr id="0" name=""/>
        <dsp:cNvSpPr/>
      </dsp:nvSpPr>
      <dsp:spPr>
        <a:xfrm>
          <a:off x="2579137" y="1258291"/>
          <a:ext cx="1380968" cy="138096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r>
            <a:rPr kumimoji="1" lang="en-US" altLang="ja-JP" sz="2900" b="1" kern="1200" dirty="0"/>
            <a:t>HRM</a:t>
          </a:r>
          <a:endParaRPr kumimoji="1" lang="ja-JP" altLang="en-US" sz="2900" b="1" kern="1200" dirty="0"/>
        </a:p>
      </dsp:txBody>
      <dsp:txXfrm>
        <a:off x="2781375" y="1460529"/>
        <a:ext cx="976492" cy="976492"/>
      </dsp:txXfrm>
    </dsp:sp>
    <dsp:sp modelId="{C692FBDC-68E7-4933-95F7-E9CB07313211}">
      <dsp:nvSpPr>
        <dsp:cNvPr id="0" name=""/>
        <dsp:cNvSpPr/>
      </dsp:nvSpPr>
      <dsp:spPr>
        <a:xfrm>
          <a:off x="2786283" y="1210"/>
          <a:ext cx="966677" cy="96667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採用</a:t>
          </a:r>
        </a:p>
      </dsp:txBody>
      <dsp:txXfrm>
        <a:off x="2927850" y="142777"/>
        <a:ext cx="683543" cy="683543"/>
      </dsp:txXfrm>
    </dsp:sp>
    <dsp:sp modelId="{3CA340EC-16A1-48F3-AB25-A8F74DBAEB39}">
      <dsp:nvSpPr>
        <dsp:cNvPr id="0" name=""/>
        <dsp:cNvSpPr/>
      </dsp:nvSpPr>
      <dsp:spPr>
        <a:xfrm>
          <a:off x="4250509" y="1465436"/>
          <a:ext cx="966677" cy="966677"/>
        </a:xfrm>
        <a:prstGeom prst="ellipse">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配置</a:t>
          </a:r>
        </a:p>
      </dsp:txBody>
      <dsp:txXfrm>
        <a:off x="4392076" y="1607003"/>
        <a:ext cx="683543" cy="683543"/>
      </dsp:txXfrm>
    </dsp:sp>
    <dsp:sp modelId="{F90DA09A-D901-4B10-909C-7C8D94630936}">
      <dsp:nvSpPr>
        <dsp:cNvPr id="0" name=""/>
        <dsp:cNvSpPr/>
      </dsp:nvSpPr>
      <dsp:spPr>
        <a:xfrm>
          <a:off x="2786283" y="2929663"/>
          <a:ext cx="966677" cy="966677"/>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育成</a:t>
          </a:r>
        </a:p>
      </dsp:txBody>
      <dsp:txXfrm>
        <a:off x="2927850" y="3071230"/>
        <a:ext cx="683543" cy="683543"/>
      </dsp:txXfrm>
    </dsp:sp>
    <dsp:sp modelId="{02ECBE9A-CBF0-4BD2-8D52-DA89AA3712D2}">
      <dsp:nvSpPr>
        <dsp:cNvPr id="0" name=""/>
        <dsp:cNvSpPr/>
      </dsp:nvSpPr>
      <dsp:spPr>
        <a:xfrm>
          <a:off x="1322056" y="1465436"/>
          <a:ext cx="966677" cy="966677"/>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kumimoji="1" lang="ja-JP" altLang="en-US" sz="2400" b="1" kern="1200" dirty="0"/>
            <a:t>処遇</a:t>
          </a:r>
        </a:p>
      </dsp:txBody>
      <dsp:txXfrm>
        <a:off x="1463623" y="1607003"/>
        <a:ext cx="683543" cy="6835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D083E0-D520-418F-895A-DEE3B4D77F81}">
      <dsp:nvSpPr>
        <dsp:cNvPr id="0" name=""/>
        <dsp:cNvSpPr/>
      </dsp:nvSpPr>
      <dsp:spPr>
        <a:xfrm>
          <a:off x="2625970" y="1757176"/>
          <a:ext cx="1438028" cy="113309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40640" rIns="40640" bIns="40640" numCol="1" spcCol="1270" anchor="ctr" anchorCtr="0">
          <a:noAutofit/>
        </a:bodyPr>
        <a:lstStyle/>
        <a:p>
          <a:pPr marL="0" lvl="0" indent="0" algn="ctr" defTabSz="711200">
            <a:lnSpc>
              <a:spcPct val="90000"/>
            </a:lnSpc>
            <a:spcBef>
              <a:spcPct val="0"/>
            </a:spcBef>
            <a:spcAft>
              <a:spcPct val="35000"/>
            </a:spcAft>
            <a:buNone/>
          </a:pPr>
          <a:r>
            <a:rPr kumimoji="1" lang="ja-JP" altLang="en-US" sz="1600" b="1" kern="1200" dirty="0"/>
            <a:t>ワークエンゲージメント</a:t>
          </a:r>
        </a:p>
      </dsp:txBody>
      <dsp:txXfrm>
        <a:off x="2681283" y="1812489"/>
        <a:ext cx="1327402" cy="1022465"/>
      </dsp:txXfrm>
    </dsp:sp>
    <dsp:sp modelId="{89E8FDAC-00E3-4D6B-81FF-43499D977A9C}">
      <dsp:nvSpPr>
        <dsp:cNvPr id="0" name=""/>
        <dsp:cNvSpPr/>
      </dsp:nvSpPr>
      <dsp:spPr>
        <a:xfrm rot="16200000">
          <a:off x="3068154" y="1480346"/>
          <a:ext cx="553660" cy="0"/>
        </a:xfrm>
        <a:custGeom>
          <a:avLst/>
          <a:gdLst/>
          <a:ahLst/>
          <a:cxnLst/>
          <a:rect l="0" t="0" r="0" b="0"/>
          <a:pathLst>
            <a:path>
              <a:moveTo>
                <a:pt x="0" y="0"/>
              </a:moveTo>
              <a:lnTo>
                <a:pt x="553660"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7DDEC8-51E0-4DD5-B97A-E1FABFF6DC33}">
      <dsp:nvSpPr>
        <dsp:cNvPr id="0" name=""/>
        <dsp:cNvSpPr/>
      </dsp:nvSpPr>
      <dsp:spPr>
        <a:xfrm>
          <a:off x="2965399" y="444345"/>
          <a:ext cx="759170" cy="75917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活力</a:t>
          </a:r>
        </a:p>
      </dsp:txBody>
      <dsp:txXfrm>
        <a:off x="3002459" y="481405"/>
        <a:ext cx="685050" cy="685050"/>
      </dsp:txXfrm>
    </dsp:sp>
    <dsp:sp modelId="{3DC29B05-0B39-4B56-BE3D-9DF69657608F}">
      <dsp:nvSpPr>
        <dsp:cNvPr id="0" name=""/>
        <dsp:cNvSpPr/>
      </dsp:nvSpPr>
      <dsp:spPr>
        <a:xfrm rot="1800000">
          <a:off x="4032354" y="2856943"/>
          <a:ext cx="472393" cy="0"/>
        </a:xfrm>
        <a:custGeom>
          <a:avLst/>
          <a:gdLst/>
          <a:ahLst/>
          <a:cxnLst/>
          <a:rect l="0" t="0" r="0" b="0"/>
          <a:pathLst>
            <a:path>
              <a:moveTo>
                <a:pt x="0" y="0"/>
              </a:moveTo>
              <a:lnTo>
                <a:pt x="47239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723C44-5783-4B93-B3DD-2AF20466C79C}">
      <dsp:nvSpPr>
        <dsp:cNvPr id="0" name=""/>
        <dsp:cNvSpPr/>
      </dsp:nvSpPr>
      <dsp:spPr>
        <a:xfrm>
          <a:off x="4473103" y="2814609"/>
          <a:ext cx="759170" cy="75917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熱意</a:t>
          </a:r>
        </a:p>
      </dsp:txBody>
      <dsp:txXfrm>
        <a:off x="4510163" y="2851669"/>
        <a:ext cx="685050" cy="685050"/>
      </dsp:txXfrm>
    </dsp:sp>
    <dsp:sp modelId="{38E65DFF-C424-4F39-A668-4E76A77AC6C5}">
      <dsp:nvSpPr>
        <dsp:cNvPr id="0" name=""/>
        <dsp:cNvSpPr/>
      </dsp:nvSpPr>
      <dsp:spPr>
        <a:xfrm rot="9000000">
          <a:off x="2185221" y="2856943"/>
          <a:ext cx="472393" cy="0"/>
        </a:xfrm>
        <a:custGeom>
          <a:avLst/>
          <a:gdLst/>
          <a:ahLst/>
          <a:cxnLst/>
          <a:rect l="0" t="0" r="0" b="0"/>
          <a:pathLst>
            <a:path>
              <a:moveTo>
                <a:pt x="0" y="0"/>
              </a:moveTo>
              <a:lnTo>
                <a:pt x="472393" y="0"/>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DC67F11-56AF-4CE6-BD4D-3FBE4C97BF42}">
      <dsp:nvSpPr>
        <dsp:cNvPr id="0" name=""/>
        <dsp:cNvSpPr/>
      </dsp:nvSpPr>
      <dsp:spPr>
        <a:xfrm>
          <a:off x="1457694" y="2814609"/>
          <a:ext cx="759170" cy="75917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977900">
            <a:lnSpc>
              <a:spcPct val="90000"/>
            </a:lnSpc>
            <a:spcBef>
              <a:spcPct val="0"/>
            </a:spcBef>
            <a:spcAft>
              <a:spcPct val="35000"/>
            </a:spcAft>
            <a:buNone/>
          </a:pPr>
          <a:r>
            <a:rPr kumimoji="1" lang="ja-JP" altLang="en-US" sz="2200" b="1" kern="1200" dirty="0"/>
            <a:t>没頭</a:t>
          </a:r>
        </a:p>
      </dsp:txBody>
      <dsp:txXfrm>
        <a:off x="1494754" y="2851669"/>
        <a:ext cx="685050" cy="68505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EE3D2E-4B83-43E2-B723-A2891E9BCA01}">
      <dsp:nvSpPr>
        <dsp:cNvPr id="0" name=""/>
        <dsp:cNvSpPr/>
      </dsp:nvSpPr>
      <dsp:spPr>
        <a:xfrm>
          <a:off x="2074745" y="0"/>
          <a:ext cx="691581" cy="408295"/>
        </a:xfrm>
        <a:prstGeom prst="trapezoid">
          <a:avLst>
            <a:gd name="adj" fmla="val 84691"/>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取締役会</a:t>
          </a:r>
        </a:p>
      </dsp:txBody>
      <dsp:txXfrm>
        <a:off x="2074745" y="0"/>
        <a:ext cx="691581" cy="408295"/>
      </dsp:txXfrm>
    </dsp:sp>
    <dsp:sp modelId="{5DCD9AB3-9385-4EC9-92F0-CE9FF110B759}">
      <dsp:nvSpPr>
        <dsp:cNvPr id="0" name=""/>
        <dsp:cNvSpPr/>
      </dsp:nvSpPr>
      <dsp:spPr>
        <a:xfrm>
          <a:off x="1728954" y="408295"/>
          <a:ext cx="1383163" cy="408295"/>
        </a:xfrm>
        <a:prstGeom prst="trapezoid">
          <a:avLst>
            <a:gd name="adj" fmla="val 84691"/>
          </a:avLst>
        </a:prstGeom>
        <a:solidFill>
          <a:schemeClr val="accent4">
            <a:hueOff val="1633482"/>
            <a:satOff val="-6796"/>
            <a:lumOff val="16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代表取締役</a:t>
          </a:r>
        </a:p>
      </dsp:txBody>
      <dsp:txXfrm>
        <a:off x="1971008" y="408295"/>
        <a:ext cx="899056" cy="408295"/>
      </dsp:txXfrm>
    </dsp:sp>
    <dsp:sp modelId="{58ADEC21-0203-47C4-9397-AAD3903BA21E}">
      <dsp:nvSpPr>
        <dsp:cNvPr id="0" name=""/>
        <dsp:cNvSpPr/>
      </dsp:nvSpPr>
      <dsp:spPr>
        <a:xfrm>
          <a:off x="1383163" y="816590"/>
          <a:ext cx="2074745" cy="408295"/>
        </a:xfrm>
        <a:prstGeom prst="trapezoid">
          <a:avLst>
            <a:gd name="adj" fmla="val 84691"/>
          </a:avLst>
        </a:prstGeom>
        <a:solidFill>
          <a:schemeClr val="accent4">
            <a:hueOff val="3266964"/>
            <a:satOff val="-13592"/>
            <a:lumOff val="32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役員・経営陣</a:t>
          </a:r>
        </a:p>
      </dsp:txBody>
      <dsp:txXfrm>
        <a:off x="1746244" y="816590"/>
        <a:ext cx="1348584" cy="408295"/>
      </dsp:txXfrm>
    </dsp:sp>
    <dsp:sp modelId="{3220AD57-D028-42DD-A48F-2152F4F5F840}">
      <dsp:nvSpPr>
        <dsp:cNvPr id="0" name=""/>
        <dsp:cNvSpPr/>
      </dsp:nvSpPr>
      <dsp:spPr>
        <a:xfrm>
          <a:off x="1037372" y="1224885"/>
          <a:ext cx="2766327" cy="408295"/>
        </a:xfrm>
        <a:prstGeom prst="trapezoid">
          <a:avLst>
            <a:gd name="adj" fmla="val 84691"/>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営業、経理、製造等各部門</a:t>
          </a:r>
        </a:p>
      </dsp:txBody>
      <dsp:txXfrm>
        <a:off x="1521480" y="1224885"/>
        <a:ext cx="1798112" cy="408295"/>
      </dsp:txXfrm>
    </dsp:sp>
    <dsp:sp modelId="{CE7DBB52-3819-46BC-B915-7D9F0FCB0C8C}">
      <dsp:nvSpPr>
        <dsp:cNvPr id="0" name=""/>
        <dsp:cNvSpPr/>
      </dsp:nvSpPr>
      <dsp:spPr>
        <a:xfrm>
          <a:off x="691581" y="1633181"/>
          <a:ext cx="3457909" cy="408295"/>
        </a:xfrm>
        <a:prstGeom prst="trapezoid">
          <a:avLst>
            <a:gd name="adj" fmla="val 84691"/>
          </a:avLst>
        </a:prstGeom>
        <a:solidFill>
          <a:schemeClr val="accent4">
            <a:hueOff val="6533927"/>
            <a:satOff val="-27185"/>
            <a:lumOff val="64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各部門の中にある課や事業所</a:t>
          </a:r>
        </a:p>
      </dsp:txBody>
      <dsp:txXfrm>
        <a:off x="1296715" y="1633181"/>
        <a:ext cx="2247641" cy="408295"/>
      </dsp:txXfrm>
    </dsp:sp>
    <dsp:sp modelId="{89D37079-26B9-4913-956E-99090D3B40A6}">
      <dsp:nvSpPr>
        <dsp:cNvPr id="0" name=""/>
        <dsp:cNvSpPr/>
      </dsp:nvSpPr>
      <dsp:spPr>
        <a:xfrm>
          <a:off x="345790" y="2041476"/>
          <a:ext cx="4149491" cy="408295"/>
        </a:xfrm>
        <a:prstGeom prst="trapezoid">
          <a:avLst>
            <a:gd name="adj" fmla="val 84691"/>
          </a:avLst>
        </a:prstGeom>
        <a:solidFill>
          <a:schemeClr val="accent4">
            <a:hueOff val="8167408"/>
            <a:satOff val="-33981"/>
            <a:lumOff val="8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各課・各事業所の中のチーム</a:t>
          </a:r>
        </a:p>
      </dsp:txBody>
      <dsp:txXfrm>
        <a:off x="1071951" y="2041476"/>
        <a:ext cx="2697169" cy="408295"/>
      </dsp:txXfrm>
    </dsp:sp>
    <dsp:sp modelId="{AE03C658-BE56-439A-A5D9-8F3DE3CFF7DC}">
      <dsp:nvSpPr>
        <dsp:cNvPr id="0" name=""/>
        <dsp:cNvSpPr/>
      </dsp:nvSpPr>
      <dsp:spPr>
        <a:xfrm>
          <a:off x="0" y="2449771"/>
          <a:ext cx="4841073" cy="408295"/>
        </a:xfrm>
        <a:prstGeom prst="trapezoid">
          <a:avLst>
            <a:gd name="adj" fmla="val 84691"/>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kumimoji="1" lang="ja-JP" altLang="en-US" sz="1100" kern="1200" dirty="0"/>
            <a:t>チームリーダーの下につくメンバー</a:t>
          </a:r>
        </a:p>
      </dsp:txBody>
      <dsp:txXfrm>
        <a:off x="847187" y="2449771"/>
        <a:ext cx="3146697" cy="40829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2023/12/28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2023/12/28</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2023/12/28</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www.chusho.meti.go.jp/bcp/contents/level_c/bcpgl_01_1.html"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8.cao.go.jp/cstp/society5_0/" TargetMode="External"/><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hyperlink" Target="https://www.soumu.go.jp/johotsusintokei/whitepaper/ja/h30/html/nd102200.html"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kantei.go.jp/jp/headline/kokkasenryaku_tokku2013.html" TargetMode="External"/><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www.soumu.go.jp/johotsusintokei/whitepaper/ja/r03/html/nd101400.html"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ja-kyosai.or.jp/about/disclosure/"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www.stat.go.jp/naruhodo/9_graph/jyokyu/pareto.html"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s://www.stat.go.jp/naruhodo/9_graph/jyokyu/pareto.html" TargetMode="External"/><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www.stat.go.jp/naruhodo/15_episode/toukeigaku/baratuki.html" TargetMode="External"/><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www.pref.yamaguchi.lg.jp/soshiki/22/101008.html" TargetMode="External"/><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hyperlink" Target="https://www.mhlw.go.jp/content/11800000/jinzai_93_img1.pdf"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www.mhlw.go.jp/content/11800000/jinzai_93_img1.pdf" TargetMode="Externa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www.stat.go.jp/naruhodo/9_graph/jyokyu/sanpu.html" TargetMode="External"/><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09175"/>
            <a:ext cx="10015695" cy="1015663"/>
          </a:xfrm>
          <a:prstGeom prst="rect">
            <a:avLst/>
          </a:prstGeom>
          <a:noFill/>
        </p:spPr>
        <p:txBody>
          <a:bodyPr wrap="square" rtlCol="0">
            <a:spAutoFit/>
          </a:bodyPr>
          <a:lstStyle/>
          <a:p>
            <a:r>
              <a:rPr lang="ja-JP" altLang="en-US" sz="2000" b="1" dirty="0">
                <a:solidFill>
                  <a:srgbClr val="FF0000"/>
                </a:solidFill>
              </a:rPr>
              <a:t>経営理念</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solidFill>
                  <a:srgbClr val="333333"/>
                </a:solidFill>
                <a:effectLst/>
                <a:latin typeface="Noto Sans JP"/>
              </a:rPr>
              <a:t>経営者の考えや志をもとに、企業のあるべき姿を明文化したもの。</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689D68E7-B453-CC9B-79DF-B3480E7D6517}"/>
              </a:ext>
            </a:extLst>
          </p:cNvPr>
          <p:cNvGraphicFramePr/>
          <p:nvPr>
            <p:extLst>
              <p:ext uri="{D42A27DB-BD31-4B8C-83A1-F6EECF244321}">
                <p14:modId xmlns:p14="http://schemas.microsoft.com/office/powerpoint/2010/main" val="3971417955"/>
              </p:ext>
            </p:extLst>
          </p:nvPr>
        </p:nvGraphicFramePr>
        <p:xfrm>
          <a:off x="2484175" y="2431701"/>
          <a:ext cx="4029668" cy="30044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E0F0DF7A-DC9A-8913-3F85-5D0C12BF61E9}"/>
              </a:ext>
            </a:extLst>
          </p:cNvPr>
          <p:cNvSpPr txBox="1"/>
          <p:nvPr/>
        </p:nvSpPr>
        <p:spPr>
          <a:xfrm>
            <a:off x="6513844" y="2664042"/>
            <a:ext cx="4278086" cy="369332"/>
          </a:xfrm>
          <a:prstGeom prst="rect">
            <a:avLst/>
          </a:prstGeom>
          <a:noFill/>
        </p:spPr>
        <p:txBody>
          <a:bodyPr wrap="square">
            <a:spAutoFit/>
          </a:bodyPr>
          <a:lstStyle/>
          <a:p>
            <a:r>
              <a:rPr lang="ja-JP" altLang="en-US" sz="1800" b="0" i="0" dirty="0">
                <a:solidFill>
                  <a:srgbClr val="333333"/>
                </a:solidFill>
                <a:effectLst/>
                <a:latin typeface="Noto Sans JP"/>
              </a:rPr>
              <a:t>・・・自社はなんのために存在するか</a:t>
            </a:r>
            <a:endParaRPr lang="ja-JP" altLang="en-US" dirty="0"/>
          </a:p>
        </p:txBody>
      </p:sp>
      <p:sp>
        <p:nvSpPr>
          <p:cNvPr id="6" name="テキスト ボックス 5">
            <a:extLst>
              <a:ext uri="{FF2B5EF4-FFF2-40B4-BE49-F238E27FC236}">
                <a16:creationId xmlns:a16="http://schemas.microsoft.com/office/drawing/2014/main" id="{9BD740A6-3204-FA89-D7AD-993263AC0C07}"/>
              </a:ext>
            </a:extLst>
          </p:cNvPr>
          <p:cNvSpPr txBox="1"/>
          <p:nvPr/>
        </p:nvSpPr>
        <p:spPr>
          <a:xfrm>
            <a:off x="6513844" y="3323343"/>
            <a:ext cx="4278086" cy="646331"/>
          </a:xfrm>
          <a:prstGeom prst="rect">
            <a:avLst/>
          </a:prstGeom>
          <a:noFill/>
        </p:spPr>
        <p:txBody>
          <a:bodyPr wrap="square">
            <a:spAutoFit/>
          </a:bodyPr>
          <a:lstStyle/>
          <a:p>
            <a:r>
              <a:rPr lang="ja-JP" altLang="en-US" sz="1800" b="0" i="0" dirty="0">
                <a:solidFill>
                  <a:srgbClr val="333333"/>
                </a:solidFill>
                <a:effectLst/>
                <a:latin typeface="Noto Sans JP"/>
              </a:rPr>
              <a:t>・・・経営理念を体現するために、</a:t>
            </a:r>
            <a:endParaRPr lang="en-US" altLang="ja-JP" sz="1800" b="0" i="0" dirty="0">
              <a:solidFill>
                <a:srgbClr val="333333"/>
              </a:solidFill>
              <a:effectLst/>
              <a:latin typeface="Noto Sans JP"/>
            </a:endParaRPr>
          </a:p>
          <a:p>
            <a:r>
              <a:rPr lang="ja-JP" altLang="en-US" dirty="0">
                <a:solidFill>
                  <a:srgbClr val="333333"/>
                </a:solidFill>
                <a:latin typeface="Noto Sans JP"/>
              </a:rPr>
              <a:t>　　　どんな姿になっていたいか</a:t>
            </a:r>
            <a:endParaRPr lang="ja-JP" altLang="en-US" dirty="0"/>
          </a:p>
        </p:txBody>
      </p:sp>
      <p:sp>
        <p:nvSpPr>
          <p:cNvPr id="7" name="テキスト ボックス 6">
            <a:extLst>
              <a:ext uri="{FF2B5EF4-FFF2-40B4-BE49-F238E27FC236}">
                <a16:creationId xmlns:a16="http://schemas.microsoft.com/office/drawing/2014/main" id="{0C9A4D35-3C4D-6B90-43AC-98354B99F015}"/>
              </a:ext>
            </a:extLst>
          </p:cNvPr>
          <p:cNvSpPr txBox="1"/>
          <p:nvPr/>
        </p:nvSpPr>
        <p:spPr>
          <a:xfrm>
            <a:off x="6513844" y="4053371"/>
            <a:ext cx="4278086" cy="646331"/>
          </a:xfrm>
          <a:prstGeom prst="rect">
            <a:avLst/>
          </a:prstGeom>
          <a:noFill/>
        </p:spPr>
        <p:txBody>
          <a:bodyPr wrap="square">
            <a:spAutoFit/>
          </a:bodyPr>
          <a:lstStyle/>
          <a:p>
            <a:r>
              <a:rPr lang="ja-JP" altLang="en-US" sz="1800" b="0" i="0" dirty="0">
                <a:solidFill>
                  <a:srgbClr val="333333"/>
                </a:solidFill>
                <a:effectLst/>
                <a:latin typeface="Noto Sans JP"/>
              </a:rPr>
              <a:t>・・・現在の姿とビジョンの差を</a:t>
            </a:r>
            <a:endParaRPr lang="en-US" altLang="ja-JP" sz="1800" b="0" i="0" dirty="0">
              <a:solidFill>
                <a:srgbClr val="333333"/>
              </a:solidFill>
              <a:effectLst/>
              <a:latin typeface="Noto Sans JP"/>
            </a:endParaRPr>
          </a:p>
          <a:p>
            <a:r>
              <a:rPr lang="ja-JP" altLang="en-US" dirty="0">
                <a:solidFill>
                  <a:srgbClr val="333333"/>
                </a:solidFill>
                <a:latin typeface="Noto Sans JP"/>
              </a:rPr>
              <a:t>　　　どうやって埋めるか</a:t>
            </a:r>
            <a:endParaRPr lang="ja-JP" altLang="en-US" dirty="0"/>
          </a:p>
        </p:txBody>
      </p:sp>
      <p:sp>
        <p:nvSpPr>
          <p:cNvPr id="8" name="テキスト ボックス 7">
            <a:extLst>
              <a:ext uri="{FF2B5EF4-FFF2-40B4-BE49-F238E27FC236}">
                <a16:creationId xmlns:a16="http://schemas.microsoft.com/office/drawing/2014/main" id="{F15DB929-438C-E224-DF2C-513A2755348E}"/>
              </a:ext>
            </a:extLst>
          </p:cNvPr>
          <p:cNvSpPr txBox="1"/>
          <p:nvPr/>
        </p:nvSpPr>
        <p:spPr>
          <a:xfrm>
            <a:off x="6513843" y="4864087"/>
            <a:ext cx="4590003" cy="369332"/>
          </a:xfrm>
          <a:prstGeom prst="rect">
            <a:avLst/>
          </a:prstGeom>
          <a:noFill/>
        </p:spPr>
        <p:txBody>
          <a:bodyPr wrap="square">
            <a:spAutoFit/>
          </a:bodyPr>
          <a:lstStyle/>
          <a:p>
            <a:r>
              <a:rPr lang="ja-JP" altLang="en-US" sz="1800" b="0" i="0" dirty="0">
                <a:solidFill>
                  <a:srgbClr val="333333"/>
                </a:solidFill>
                <a:effectLst/>
                <a:latin typeface="Noto Sans JP"/>
              </a:rPr>
              <a:t>・・・戦略の基づき具体的にどうするか</a:t>
            </a:r>
            <a:endParaRPr lang="ja-JP" altLang="en-US" dirty="0"/>
          </a:p>
        </p:txBody>
      </p:sp>
    </p:spTree>
    <p:extLst>
      <p:ext uri="{BB962C8B-B14F-4D97-AF65-F5344CB8AC3E}">
        <p14:creationId xmlns:p14="http://schemas.microsoft.com/office/powerpoint/2010/main" val="10895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769501"/>
            <a:ext cx="10015695" cy="2246769"/>
          </a:xfrm>
          <a:prstGeom prst="rect">
            <a:avLst/>
          </a:prstGeom>
          <a:noFill/>
        </p:spPr>
        <p:txBody>
          <a:bodyPr wrap="square" rtlCol="0">
            <a:spAutoFit/>
          </a:bodyPr>
          <a:lstStyle/>
          <a:p>
            <a:r>
              <a:rPr lang="en-US" altLang="ja-JP" sz="2000" b="1" dirty="0">
                <a:solidFill>
                  <a:srgbClr val="FF0000"/>
                </a:solidFill>
              </a:rPr>
              <a:t>OODA</a:t>
            </a:r>
            <a:r>
              <a:rPr lang="ja-JP" altLang="en-US" sz="2000" b="1" dirty="0">
                <a:solidFill>
                  <a:srgbClr val="FF0000"/>
                </a:solidFill>
              </a:rPr>
              <a:t>ループ</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迅速な意思決定を行うためのフレームワークのこと。</a:t>
            </a:r>
            <a:r>
              <a:rPr lang="en-US" altLang="ja-JP" sz="2000" b="0" i="0" dirty="0">
                <a:effectLst/>
                <a:latin typeface="Noto Sans JP"/>
              </a:rPr>
              <a:t>OODA</a:t>
            </a:r>
            <a:r>
              <a:rPr lang="ja-JP" altLang="en-US" sz="2000" b="0" i="0" dirty="0">
                <a:effectLst/>
                <a:latin typeface="Noto Sans JP"/>
              </a:rPr>
              <a:t>は「ウーダ」と読み、「</a:t>
            </a:r>
            <a:r>
              <a:rPr lang="en-US" altLang="ja-JP" sz="2000" b="0" i="0" dirty="0">
                <a:effectLst/>
                <a:latin typeface="Noto Sans JP"/>
              </a:rPr>
              <a:t>Observe</a:t>
            </a:r>
            <a:r>
              <a:rPr lang="ja-JP" altLang="en-US" sz="2000" b="0" i="0" dirty="0">
                <a:effectLst/>
                <a:latin typeface="Noto Sans JP"/>
              </a:rPr>
              <a:t>（観察）」「</a:t>
            </a:r>
            <a:r>
              <a:rPr lang="en-US" altLang="ja-JP" sz="2000" b="0" i="0" dirty="0">
                <a:effectLst/>
                <a:latin typeface="Noto Sans JP"/>
              </a:rPr>
              <a:t>Orient</a:t>
            </a:r>
            <a:r>
              <a:rPr lang="ja-JP" altLang="en-US" sz="2000" b="0" i="0" dirty="0">
                <a:effectLst/>
                <a:latin typeface="Noto Sans JP"/>
              </a:rPr>
              <a:t>（状況判断）」「</a:t>
            </a:r>
            <a:r>
              <a:rPr lang="en-US" altLang="ja-JP" sz="2000" b="0" i="0" dirty="0">
                <a:effectLst/>
                <a:latin typeface="Noto Sans JP"/>
              </a:rPr>
              <a:t>Decide</a:t>
            </a:r>
            <a:r>
              <a:rPr lang="ja-JP" altLang="en-US" sz="2000" b="0" i="0" dirty="0">
                <a:effectLst/>
                <a:latin typeface="Noto Sans JP"/>
              </a:rPr>
              <a:t>（意思決定）」「</a:t>
            </a:r>
            <a:r>
              <a:rPr lang="en-US" altLang="ja-JP" sz="2000" b="0" i="0" dirty="0">
                <a:effectLst/>
                <a:latin typeface="Noto Sans JP"/>
              </a:rPr>
              <a:t>Act</a:t>
            </a:r>
            <a:r>
              <a:rPr lang="ja-JP" altLang="en-US" sz="2000" b="0" i="0" dirty="0">
                <a:effectLst/>
                <a:latin typeface="Noto Sans JP"/>
              </a:rPr>
              <a:t>（実行）」の</a:t>
            </a:r>
            <a:r>
              <a:rPr lang="en-US" altLang="ja-JP" sz="2000" b="0" i="0" dirty="0">
                <a:effectLst/>
                <a:latin typeface="Noto Sans JP"/>
              </a:rPr>
              <a:t>4</a:t>
            </a:r>
            <a:r>
              <a:rPr lang="ja-JP" altLang="en-US" sz="2000" b="0" i="0" dirty="0">
                <a:effectLst/>
                <a:latin typeface="Noto Sans JP"/>
              </a:rPr>
              <a:t>要素の頭文字。</a:t>
            </a:r>
            <a:r>
              <a:rPr lang="en-US" altLang="ja-JP" sz="2000" b="0" i="0" dirty="0">
                <a:effectLst/>
                <a:latin typeface="Noto Sans JP"/>
              </a:rPr>
              <a:t>OODA</a:t>
            </a:r>
            <a:r>
              <a:rPr lang="ja-JP" altLang="en-US" sz="2000" b="0" i="0" dirty="0">
                <a:effectLst/>
                <a:latin typeface="Noto Sans JP"/>
              </a:rPr>
              <a:t>ループは意思決定の連続であるビジネスで有効とされており、迅速かつ正しい意思決定を行うために活用されています。ビジネス環境の早い現代において効果的なフレームワークとして注目を集めている。</a:t>
            </a:r>
            <a:endParaRPr lang="en-US" altLang="ja-JP" sz="2000" b="0" i="0" dirty="0">
              <a:solidFill>
                <a:srgbClr val="333333"/>
              </a:solidFill>
              <a:effectLst/>
              <a:latin typeface="Noto Sans JP"/>
            </a:endParaRPr>
          </a:p>
        </p:txBody>
      </p:sp>
      <p:pic>
        <p:nvPicPr>
          <p:cNvPr id="3074" name="Picture 2">
            <a:extLst>
              <a:ext uri="{FF2B5EF4-FFF2-40B4-BE49-F238E27FC236}">
                <a16:creationId xmlns:a16="http://schemas.microsoft.com/office/drawing/2014/main" id="{A82068EF-4A2E-6828-10E8-D98649761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498" y="3136851"/>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057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24448" y="1121193"/>
            <a:ext cx="10015695" cy="400110"/>
          </a:xfrm>
          <a:prstGeom prst="rect">
            <a:avLst/>
          </a:prstGeom>
          <a:noFill/>
        </p:spPr>
        <p:txBody>
          <a:bodyPr wrap="square" rtlCol="0">
            <a:spAutoFit/>
          </a:bodyPr>
          <a:lstStyle/>
          <a:p>
            <a:r>
              <a:rPr lang="en-US" altLang="ja-JP" sz="2000" b="1" dirty="0">
                <a:solidFill>
                  <a:srgbClr val="FF0000"/>
                </a:solidFill>
              </a:rPr>
              <a:t>PDCA</a:t>
            </a:r>
            <a:r>
              <a:rPr lang="ja-JP" altLang="en-US" sz="2000" b="1" dirty="0">
                <a:solidFill>
                  <a:srgbClr val="FF0000"/>
                </a:solidFill>
              </a:rPr>
              <a:t>と</a:t>
            </a:r>
            <a:r>
              <a:rPr lang="en-US" altLang="ja-JP" sz="2000" b="1" dirty="0">
                <a:solidFill>
                  <a:srgbClr val="FF0000"/>
                </a:solidFill>
              </a:rPr>
              <a:t>OODA</a:t>
            </a:r>
            <a:r>
              <a:rPr lang="ja-JP" altLang="en-US" sz="2000" b="1" dirty="0">
                <a:solidFill>
                  <a:srgbClr val="FF0000"/>
                </a:solidFill>
              </a:rPr>
              <a:t>ループの違い</a:t>
            </a:r>
            <a:endParaRPr lang="en-US" altLang="ja-JP" sz="2000" b="1" dirty="0">
              <a:solidFill>
                <a:srgbClr val="FF0000"/>
              </a:solidFill>
            </a:endParaRPr>
          </a:p>
        </p:txBody>
      </p:sp>
      <p:graphicFrame>
        <p:nvGraphicFramePr>
          <p:cNvPr id="2" name="表 2">
            <a:extLst>
              <a:ext uri="{FF2B5EF4-FFF2-40B4-BE49-F238E27FC236}">
                <a16:creationId xmlns:a16="http://schemas.microsoft.com/office/drawing/2014/main" id="{CD5D0295-9662-A08C-E1A3-7CBC6BCD11FE}"/>
              </a:ext>
            </a:extLst>
          </p:cNvPr>
          <p:cNvGraphicFramePr>
            <a:graphicFrameLocks noGrp="1"/>
          </p:cNvGraphicFramePr>
          <p:nvPr>
            <p:extLst>
              <p:ext uri="{D42A27DB-BD31-4B8C-83A1-F6EECF244321}">
                <p14:modId xmlns:p14="http://schemas.microsoft.com/office/powerpoint/2010/main" val="2382962160"/>
              </p:ext>
            </p:extLst>
          </p:nvPr>
        </p:nvGraphicFramePr>
        <p:xfrm>
          <a:off x="924448" y="1875225"/>
          <a:ext cx="10379946" cy="4120733"/>
        </p:xfrm>
        <a:graphic>
          <a:graphicData uri="http://schemas.openxmlformats.org/drawingml/2006/table">
            <a:tbl>
              <a:tblPr firstRow="1" bandRow="1">
                <a:tableStyleId>{5940675A-B579-460E-94D1-54222C63F5DA}</a:tableStyleId>
              </a:tblPr>
              <a:tblGrid>
                <a:gridCol w="2543636">
                  <a:extLst>
                    <a:ext uri="{9D8B030D-6E8A-4147-A177-3AD203B41FA5}">
                      <a16:colId xmlns:a16="http://schemas.microsoft.com/office/drawing/2014/main" val="4021105382"/>
                    </a:ext>
                  </a:extLst>
                </a:gridCol>
                <a:gridCol w="4091512">
                  <a:extLst>
                    <a:ext uri="{9D8B030D-6E8A-4147-A177-3AD203B41FA5}">
                      <a16:colId xmlns:a16="http://schemas.microsoft.com/office/drawing/2014/main" val="3247139781"/>
                    </a:ext>
                  </a:extLst>
                </a:gridCol>
                <a:gridCol w="3744798">
                  <a:extLst>
                    <a:ext uri="{9D8B030D-6E8A-4147-A177-3AD203B41FA5}">
                      <a16:colId xmlns:a16="http://schemas.microsoft.com/office/drawing/2014/main" val="304388670"/>
                    </a:ext>
                  </a:extLst>
                </a:gridCol>
              </a:tblGrid>
              <a:tr h="463839">
                <a:tc>
                  <a:txBody>
                    <a:bodyPr/>
                    <a:lstStyle/>
                    <a:p>
                      <a:endParaRPr kumimoji="1" lang="ja-JP" alt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PDCA</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pPr algn="ctr"/>
                      <a:r>
                        <a:rPr kumimoji="1" lang="en-US" altLang="ja-JP" dirty="0"/>
                        <a:t>OODA</a:t>
                      </a:r>
                      <a:r>
                        <a:rPr kumimoji="1" lang="ja-JP" altLang="en-US" dirty="0"/>
                        <a:t>ループ</a:t>
                      </a:r>
                    </a:p>
                  </a:txBody>
                  <a:tcPr anchor="ctr">
                    <a:lnL w="12700" cap="flat" cmpd="sng" algn="ctr">
                      <a:solidFill>
                        <a:schemeClr val="tx1"/>
                      </a:solidFill>
                      <a:prstDash val="solid"/>
                      <a:round/>
                      <a:headEnd type="none" w="med" len="med"/>
                      <a:tailEnd type="none" w="med" len="med"/>
                    </a:lnL>
                    <a:solidFill>
                      <a:schemeClr val="accent5">
                        <a:lumMod val="20000"/>
                        <a:lumOff val="80000"/>
                      </a:schemeClr>
                    </a:solidFill>
                  </a:tcPr>
                </a:tc>
                <a:extLst>
                  <a:ext uri="{0D108BD9-81ED-4DB2-BD59-A6C34878D82A}">
                    <a16:rowId xmlns:a16="http://schemas.microsoft.com/office/drawing/2014/main" val="3327179622"/>
                  </a:ext>
                </a:extLst>
              </a:tr>
              <a:tr h="800599">
                <a:tc>
                  <a:txBody>
                    <a:bodyPr/>
                    <a:lstStyle/>
                    <a:p>
                      <a:r>
                        <a:rPr kumimoji="1" lang="ja-JP" altLang="en-US" dirty="0"/>
                        <a:t>手法の種類</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kumimoji="1" lang="ja-JP" altLang="en-US" dirty="0"/>
                        <a:t>「</a:t>
                      </a:r>
                      <a:r>
                        <a:rPr kumimoji="1" lang="en-US" altLang="ja-JP" dirty="0"/>
                        <a:t>HOW</a:t>
                      </a:r>
                      <a:r>
                        <a:rPr kumimoji="1" lang="ja-JP" altLang="en-US" dirty="0"/>
                        <a:t>」を見つけるフレームワーク</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a:t>
                      </a:r>
                      <a:r>
                        <a:rPr kumimoji="1" lang="en-US" altLang="ja-JP" dirty="0"/>
                        <a:t>What</a:t>
                      </a:r>
                      <a:r>
                        <a:rPr kumimoji="1" lang="ja-JP" altLang="en-US" dirty="0"/>
                        <a:t>」を見つける思考法</a:t>
                      </a:r>
                    </a:p>
                  </a:txBody>
                  <a:tcPr anchor="ctr"/>
                </a:tc>
                <a:extLst>
                  <a:ext uri="{0D108BD9-81ED-4DB2-BD59-A6C34878D82A}">
                    <a16:rowId xmlns:a16="http://schemas.microsoft.com/office/drawing/2014/main" val="1420037967"/>
                  </a:ext>
                </a:extLst>
              </a:tr>
              <a:tr h="654810">
                <a:tc>
                  <a:txBody>
                    <a:bodyPr/>
                    <a:lstStyle/>
                    <a:p>
                      <a:r>
                        <a:rPr kumimoji="1" lang="ja-JP" altLang="en-US" dirty="0"/>
                        <a:t>本来の使い道</a:t>
                      </a:r>
                    </a:p>
                  </a:txBody>
                  <a:tcPr anchor="ctr">
                    <a:lnT w="12700" cap="flat" cmpd="sng" algn="ctr">
                      <a:solidFill>
                        <a:schemeClr val="tx1"/>
                      </a:solidFill>
                      <a:prstDash val="solid"/>
                      <a:round/>
                      <a:headEnd type="none" w="med" len="med"/>
                      <a:tailEnd type="none" w="med" len="med"/>
                    </a:lnT>
                    <a:solidFill>
                      <a:schemeClr val="accent5">
                        <a:lumMod val="20000"/>
                        <a:lumOff val="80000"/>
                      </a:schemeClr>
                    </a:solidFill>
                  </a:tcPr>
                </a:tc>
                <a:tc>
                  <a:txBody>
                    <a:bodyPr/>
                    <a:lstStyle/>
                    <a:p>
                      <a:r>
                        <a:rPr kumimoji="1" lang="ja-JP" altLang="en-US" dirty="0"/>
                        <a:t>生産管理・品質管理</a:t>
                      </a:r>
                    </a:p>
                  </a:txBody>
                  <a:tcPr anchor="ctr"/>
                </a:tc>
                <a:tc>
                  <a:txBody>
                    <a:bodyPr/>
                    <a:lstStyle/>
                    <a:p>
                      <a:r>
                        <a:rPr kumimoji="1" lang="ja-JP" altLang="en-US" dirty="0"/>
                        <a:t>洗浄で勝利するための意思決定法</a:t>
                      </a:r>
                    </a:p>
                  </a:txBody>
                  <a:tcPr anchor="ctr"/>
                </a:tc>
                <a:extLst>
                  <a:ext uri="{0D108BD9-81ED-4DB2-BD59-A6C34878D82A}">
                    <a16:rowId xmlns:a16="http://schemas.microsoft.com/office/drawing/2014/main" val="1275592580"/>
                  </a:ext>
                </a:extLst>
              </a:tr>
              <a:tr h="463839">
                <a:tc>
                  <a:txBody>
                    <a:bodyPr/>
                    <a:lstStyle/>
                    <a:p>
                      <a:r>
                        <a:rPr kumimoji="1" lang="ja-JP" altLang="en-US" dirty="0"/>
                        <a:t>前提条件</a:t>
                      </a:r>
                    </a:p>
                  </a:txBody>
                  <a:tcPr anchor="ctr">
                    <a:solidFill>
                      <a:schemeClr val="accent5">
                        <a:lumMod val="20000"/>
                        <a:lumOff val="80000"/>
                      </a:schemeClr>
                    </a:solidFill>
                  </a:tcPr>
                </a:tc>
                <a:tc>
                  <a:txBody>
                    <a:bodyPr/>
                    <a:lstStyle/>
                    <a:p>
                      <a:r>
                        <a:rPr kumimoji="1" lang="ja-JP" altLang="en-US" dirty="0"/>
                        <a:t>計画実行が前提</a:t>
                      </a:r>
                    </a:p>
                  </a:txBody>
                  <a:tcPr anchor="ctr"/>
                </a:tc>
                <a:tc>
                  <a:txBody>
                    <a:bodyPr/>
                    <a:lstStyle/>
                    <a:p>
                      <a:r>
                        <a:rPr kumimoji="1" lang="ja-JP" altLang="en-US" dirty="0"/>
                        <a:t>予想外のことが起きることが前提</a:t>
                      </a:r>
                    </a:p>
                  </a:txBody>
                  <a:tcPr anchor="ctr"/>
                </a:tc>
                <a:extLst>
                  <a:ext uri="{0D108BD9-81ED-4DB2-BD59-A6C34878D82A}">
                    <a16:rowId xmlns:a16="http://schemas.microsoft.com/office/drawing/2014/main" val="3965581087"/>
                  </a:ext>
                </a:extLst>
              </a:tr>
              <a:tr h="463839">
                <a:tc>
                  <a:txBody>
                    <a:bodyPr/>
                    <a:lstStyle/>
                    <a:p>
                      <a:r>
                        <a:rPr kumimoji="1" lang="ja-JP" altLang="en-US" dirty="0"/>
                        <a:t>目的</a:t>
                      </a:r>
                    </a:p>
                  </a:txBody>
                  <a:tcPr anchor="ctr">
                    <a:solidFill>
                      <a:schemeClr val="accent5">
                        <a:lumMod val="20000"/>
                        <a:lumOff val="80000"/>
                      </a:schemeClr>
                    </a:solidFill>
                  </a:tcPr>
                </a:tc>
                <a:tc>
                  <a:txBody>
                    <a:bodyPr/>
                    <a:lstStyle/>
                    <a:p>
                      <a:r>
                        <a:rPr kumimoji="1" lang="ja-JP" altLang="en-US" dirty="0"/>
                        <a:t>前提条件の見直し</a:t>
                      </a:r>
                    </a:p>
                  </a:txBody>
                  <a:tcPr anchor="ctr"/>
                </a:tc>
                <a:tc>
                  <a:txBody>
                    <a:bodyPr/>
                    <a:lstStyle/>
                    <a:p>
                      <a:r>
                        <a:rPr kumimoji="1" lang="ja-JP" altLang="en-US" dirty="0"/>
                        <a:t>制約・前提条件のもとにパフォーマンスを向上</a:t>
                      </a:r>
                    </a:p>
                  </a:txBody>
                  <a:tcPr anchor="ctr"/>
                </a:tc>
                <a:extLst>
                  <a:ext uri="{0D108BD9-81ED-4DB2-BD59-A6C34878D82A}">
                    <a16:rowId xmlns:a16="http://schemas.microsoft.com/office/drawing/2014/main" val="3557358656"/>
                  </a:ext>
                </a:extLst>
              </a:tr>
              <a:tr h="457486">
                <a:tc>
                  <a:txBody>
                    <a:bodyPr/>
                    <a:lstStyle/>
                    <a:p>
                      <a:r>
                        <a:rPr kumimoji="1" lang="ja-JP" altLang="en-US" dirty="0"/>
                        <a:t>向いている課題</a:t>
                      </a:r>
                    </a:p>
                  </a:txBody>
                  <a:tcPr anchor="ctr">
                    <a:solidFill>
                      <a:schemeClr val="accent5">
                        <a:lumMod val="20000"/>
                        <a:lumOff val="80000"/>
                      </a:schemeClr>
                    </a:solidFill>
                  </a:tcPr>
                </a:tc>
                <a:tc>
                  <a:txBody>
                    <a:bodyPr/>
                    <a:lstStyle/>
                    <a:p>
                      <a:r>
                        <a:rPr kumimoji="1" lang="ja-JP" altLang="en-US" dirty="0"/>
                        <a:t>決められた工程をいかに効率よく低コストで進められるか</a:t>
                      </a:r>
                    </a:p>
                  </a:txBody>
                  <a:tcPr anchor="ctr"/>
                </a:tc>
                <a:tc>
                  <a:txBody>
                    <a:bodyPr/>
                    <a:lstStyle/>
                    <a:p>
                      <a:r>
                        <a:rPr kumimoji="1" lang="ja-JP" altLang="en-US" dirty="0"/>
                        <a:t>現状からいかに最善の判断を下し、即座に行動に起こせるか</a:t>
                      </a:r>
                    </a:p>
                  </a:txBody>
                  <a:tcPr anchor="ctr"/>
                </a:tc>
                <a:extLst>
                  <a:ext uri="{0D108BD9-81ED-4DB2-BD59-A6C34878D82A}">
                    <a16:rowId xmlns:a16="http://schemas.microsoft.com/office/drawing/2014/main" val="1977972500"/>
                  </a:ext>
                </a:extLst>
              </a:tr>
              <a:tr h="457486">
                <a:tc>
                  <a:txBody>
                    <a:bodyPr/>
                    <a:lstStyle/>
                    <a:p>
                      <a:r>
                        <a:rPr kumimoji="1" lang="ja-JP" altLang="en-US" dirty="0"/>
                        <a:t>スピード</a:t>
                      </a:r>
                    </a:p>
                  </a:txBody>
                  <a:tcPr anchor="ctr">
                    <a:solidFill>
                      <a:schemeClr val="accent5">
                        <a:lumMod val="20000"/>
                        <a:lumOff val="80000"/>
                      </a:schemeClr>
                    </a:solidFill>
                  </a:tcPr>
                </a:tc>
                <a:tc>
                  <a:txBody>
                    <a:bodyPr/>
                    <a:lstStyle/>
                    <a:p>
                      <a:r>
                        <a:rPr kumimoji="1" lang="ja-JP" altLang="en-US" dirty="0"/>
                        <a:t>計画⇒評価⇒改善計画で時間がかかる</a:t>
                      </a:r>
                    </a:p>
                  </a:txBody>
                  <a:tcPr anchor="ctr"/>
                </a:tc>
                <a:tc>
                  <a:txBody>
                    <a:bodyPr/>
                    <a:lstStyle/>
                    <a:p>
                      <a:r>
                        <a:rPr kumimoji="1" lang="ja-JP" altLang="en-US" dirty="0"/>
                        <a:t>現場で高速に回すことが大事</a:t>
                      </a:r>
                    </a:p>
                  </a:txBody>
                  <a:tcPr anchor="ctr"/>
                </a:tc>
                <a:extLst>
                  <a:ext uri="{0D108BD9-81ED-4DB2-BD59-A6C34878D82A}">
                    <a16:rowId xmlns:a16="http://schemas.microsoft.com/office/drawing/2014/main" val="814524991"/>
                  </a:ext>
                </a:extLst>
              </a:tr>
            </a:tbl>
          </a:graphicData>
        </a:graphic>
      </p:graphicFrame>
    </p:spTree>
    <p:extLst>
      <p:ext uri="{BB962C8B-B14F-4D97-AF65-F5344CB8AC3E}">
        <p14:creationId xmlns:p14="http://schemas.microsoft.com/office/powerpoint/2010/main" val="164411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769501"/>
            <a:ext cx="10015695" cy="1938992"/>
          </a:xfrm>
          <a:prstGeom prst="rect">
            <a:avLst/>
          </a:prstGeom>
          <a:noFill/>
        </p:spPr>
        <p:txBody>
          <a:bodyPr wrap="square" rtlCol="0">
            <a:spAutoFit/>
          </a:bodyPr>
          <a:lstStyle/>
          <a:p>
            <a:r>
              <a:rPr lang="en-US" altLang="ja-JP" sz="2000" b="1" dirty="0">
                <a:solidFill>
                  <a:srgbClr val="FF0000"/>
                </a:solidFill>
              </a:rPr>
              <a:t>BCP</a:t>
            </a:r>
            <a:r>
              <a:rPr lang="ja-JP" altLang="en-US" sz="2000" b="1" dirty="0">
                <a:solidFill>
                  <a:srgbClr val="FF0000"/>
                </a:solidFill>
              </a:rPr>
              <a:t>（</a:t>
            </a:r>
            <a:r>
              <a:rPr lang="en-US" altLang="ja-JP" sz="2000" b="1" dirty="0">
                <a:solidFill>
                  <a:srgbClr val="FF0000"/>
                </a:solidFill>
              </a:rPr>
              <a:t>Business Continuity Plan</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en-US" altLang="ja-JP" sz="2000" b="0" i="0" dirty="0">
                <a:effectLst/>
                <a:latin typeface="Noto Sans JP"/>
              </a:rPr>
              <a:t>BCP</a:t>
            </a:r>
            <a:r>
              <a:rPr lang="ja-JP" altLang="en-US" sz="2000" b="0" i="0" dirty="0">
                <a:effectLst/>
                <a:latin typeface="Noto Sans JP"/>
              </a:rPr>
              <a:t>（事業継続計画）とは、企業が自然災害、大火災、テロ攻撃などの緊急事態に遭遇した場合において、事業資産の損害を最小限にとどめつつ、中核となる事業の継続あるいは早期復旧を可能とするために、平常時に行うべき活動や緊急時における事業継続のための方法、手段などを取り決めておく計画のこと。</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46EDB9DF-ABEC-76C5-8E4A-2351D6F15A48}"/>
              </a:ext>
            </a:extLst>
          </p:cNvPr>
          <p:cNvPicPr>
            <a:picLocks noChangeAspect="1"/>
          </p:cNvPicPr>
          <p:nvPr/>
        </p:nvPicPr>
        <p:blipFill>
          <a:blip r:embed="rId2"/>
          <a:stretch>
            <a:fillRect/>
          </a:stretch>
        </p:blipFill>
        <p:spPr>
          <a:xfrm>
            <a:off x="3933330" y="2779982"/>
            <a:ext cx="4095304" cy="3309904"/>
          </a:xfrm>
          <a:prstGeom prst="rect">
            <a:avLst/>
          </a:prstGeom>
        </p:spPr>
      </p:pic>
      <p:sp>
        <p:nvSpPr>
          <p:cNvPr id="6" name="テキスト ボックス 5">
            <a:extLst>
              <a:ext uri="{FF2B5EF4-FFF2-40B4-BE49-F238E27FC236}">
                <a16:creationId xmlns:a16="http://schemas.microsoft.com/office/drawing/2014/main" id="{1E3A354A-A7B1-9A7F-4111-68956E529FE3}"/>
              </a:ext>
            </a:extLst>
          </p:cNvPr>
          <p:cNvSpPr txBox="1"/>
          <p:nvPr/>
        </p:nvSpPr>
        <p:spPr>
          <a:xfrm>
            <a:off x="4242918" y="6161375"/>
            <a:ext cx="4177601" cy="319812"/>
          </a:xfrm>
          <a:prstGeom prst="rect">
            <a:avLst/>
          </a:prstGeom>
          <a:noFill/>
        </p:spPr>
        <p:txBody>
          <a:bodyPr wrap="square">
            <a:spAutoFit/>
          </a:bodyPr>
          <a:lstStyle/>
          <a:p>
            <a:r>
              <a:rPr lang="en-US" altLang="ja-JP" sz="1400" dirty="0">
                <a:hlinkClick r:id="rId3"/>
              </a:rPr>
              <a:t>1.1 BCP</a:t>
            </a:r>
            <a:r>
              <a:rPr lang="ja-JP" altLang="en-US" sz="1400" dirty="0">
                <a:hlinkClick r:id="rId3"/>
              </a:rPr>
              <a:t>（事業継続計画）とは </a:t>
            </a:r>
            <a:r>
              <a:rPr lang="en-US" altLang="ja-JP" sz="1400" dirty="0">
                <a:hlinkClick r:id="rId3"/>
              </a:rPr>
              <a:t>(meti.go.jp)</a:t>
            </a:r>
            <a:endParaRPr lang="ja-JP" altLang="en-US" sz="1400" dirty="0"/>
          </a:p>
        </p:txBody>
      </p:sp>
    </p:spTree>
    <p:extLst>
      <p:ext uri="{BB962C8B-B14F-4D97-AF65-F5344CB8AC3E}">
        <p14:creationId xmlns:p14="http://schemas.microsoft.com/office/powerpoint/2010/main" val="1890118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2246769"/>
          </a:xfrm>
          <a:prstGeom prst="rect">
            <a:avLst/>
          </a:prstGeom>
          <a:noFill/>
        </p:spPr>
        <p:txBody>
          <a:bodyPr wrap="square" rtlCol="0">
            <a:spAutoFit/>
          </a:bodyPr>
          <a:lstStyle/>
          <a:p>
            <a:r>
              <a:rPr lang="en-US" altLang="ja-JP" sz="2000" b="1" dirty="0">
                <a:solidFill>
                  <a:srgbClr val="FF0000"/>
                </a:solidFill>
              </a:rPr>
              <a:t>BCM</a:t>
            </a:r>
            <a:r>
              <a:rPr lang="ja-JP" altLang="en-US" sz="2000" b="1" dirty="0">
                <a:solidFill>
                  <a:srgbClr val="FF0000"/>
                </a:solidFill>
              </a:rPr>
              <a:t>（</a:t>
            </a:r>
            <a:r>
              <a:rPr lang="en-US" altLang="ja-JP" sz="2000" b="1" dirty="0">
                <a:solidFill>
                  <a:srgbClr val="FF0000"/>
                </a:solidFill>
              </a:rPr>
              <a:t>Business Continuity Management</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企業がビジネスコンティニュイティ（</a:t>
            </a:r>
            <a:r>
              <a:rPr lang="ja-JP" altLang="en-US" sz="2000" dirty="0">
                <a:latin typeface="Noto Sans JP"/>
              </a:rPr>
              <a:t>事業継続</a:t>
            </a:r>
            <a:r>
              <a:rPr lang="ja-JP" altLang="en-US" sz="2000" b="0" i="0" dirty="0">
                <a:effectLst/>
                <a:latin typeface="Noto Sans JP"/>
              </a:rPr>
              <a:t>）に取り組むうえで、事業継続計画の策定から、その導入・運用・見直しという継続的改善を含む、包括的・統合的な事業継続のためのマネジメントのこと。</a:t>
            </a:r>
            <a:r>
              <a:rPr lang="en-US" altLang="ja-JP" sz="2000" b="0" i="0" dirty="0">
                <a:effectLst/>
                <a:latin typeface="Noto Sans JP"/>
              </a:rPr>
              <a:t>BCP</a:t>
            </a:r>
            <a:r>
              <a:rPr lang="ja-JP" altLang="en-US" sz="2000" b="0" i="0" dirty="0">
                <a:effectLst/>
                <a:latin typeface="Noto Sans JP"/>
              </a:rPr>
              <a:t>は事業継続の「計画」自体を指し、</a:t>
            </a:r>
            <a:r>
              <a:rPr lang="en-US" altLang="ja-JP" sz="2000" b="0" i="0" dirty="0">
                <a:effectLst/>
                <a:latin typeface="Noto Sans JP"/>
              </a:rPr>
              <a:t>BCM</a:t>
            </a:r>
            <a:r>
              <a:rPr lang="ja-JP" altLang="en-US" sz="2000" b="0" i="0" dirty="0">
                <a:effectLst/>
                <a:latin typeface="Noto Sans JP"/>
              </a:rPr>
              <a:t>は</a:t>
            </a:r>
            <a:r>
              <a:rPr lang="en-US" altLang="ja-JP" sz="2000" b="0" i="0" dirty="0">
                <a:effectLst/>
                <a:latin typeface="Noto Sans JP"/>
              </a:rPr>
              <a:t>BCP</a:t>
            </a:r>
            <a:r>
              <a:rPr lang="ja-JP" altLang="en-US" sz="2000" b="0" i="0" dirty="0">
                <a:effectLst/>
                <a:latin typeface="Noto Sans JP"/>
              </a:rPr>
              <a:t>を活用して、いかに企業内に浸透させていくか、戦略的に活用していくかという「マネジメント」全般を指す。</a:t>
            </a:r>
            <a:endParaRPr lang="en-US" altLang="ja-JP" sz="2000" b="0" i="0" dirty="0">
              <a:solidFill>
                <a:srgbClr val="333333"/>
              </a:solidFill>
              <a:effectLst/>
              <a:latin typeface="Noto Sans JP"/>
            </a:endParaRPr>
          </a:p>
        </p:txBody>
      </p:sp>
      <p:graphicFrame>
        <p:nvGraphicFramePr>
          <p:cNvPr id="7" name="表 2">
            <a:extLst>
              <a:ext uri="{FF2B5EF4-FFF2-40B4-BE49-F238E27FC236}">
                <a16:creationId xmlns:a16="http://schemas.microsoft.com/office/drawing/2014/main" id="{32012DE4-8FC1-E12A-A348-A1DA1269D70B}"/>
              </a:ext>
            </a:extLst>
          </p:cNvPr>
          <p:cNvGraphicFramePr>
            <a:graphicFrameLocks noGrp="1"/>
          </p:cNvGraphicFramePr>
          <p:nvPr>
            <p:extLst>
              <p:ext uri="{D42A27DB-BD31-4B8C-83A1-F6EECF244321}">
                <p14:modId xmlns:p14="http://schemas.microsoft.com/office/powerpoint/2010/main" val="2721774229"/>
              </p:ext>
            </p:extLst>
          </p:nvPr>
        </p:nvGraphicFramePr>
        <p:xfrm>
          <a:off x="1503903" y="3514009"/>
          <a:ext cx="9184194" cy="1982436"/>
        </p:xfrm>
        <a:graphic>
          <a:graphicData uri="http://schemas.openxmlformats.org/drawingml/2006/table">
            <a:tbl>
              <a:tblPr firstRow="1" bandRow="1">
                <a:tableStyleId>{5940675A-B579-460E-94D1-54222C63F5DA}</a:tableStyleId>
              </a:tblPr>
              <a:tblGrid>
                <a:gridCol w="1065641">
                  <a:extLst>
                    <a:ext uri="{9D8B030D-6E8A-4147-A177-3AD203B41FA5}">
                      <a16:colId xmlns:a16="http://schemas.microsoft.com/office/drawing/2014/main" val="4021105382"/>
                    </a:ext>
                  </a:extLst>
                </a:gridCol>
                <a:gridCol w="8118553">
                  <a:extLst>
                    <a:ext uri="{9D8B030D-6E8A-4147-A177-3AD203B41FA5}">
                      <a16:colId xmlns:a16="http://schemas.microsoft.com/office/drawing/2014/main" val="3247139781"/>
                    </a:ext>
                  </a:extLst>
                </a:gridCol>
              </a:tblGrid>
              <a:tr h="991218">
                <a:tc>
                  <a:txBody>
                    <a:bodyPr/>
                    <a:lstStyle/>
                    <a:p>
                      <a:r>
                        <a:rPr kumimoji="1" lang="en-US" altLang="ja-JP" dirty="0"/>
                        <a:t>BCP</a:t>
                      </a:r>
                      <a:endParaRPr kumimoji="1" lang="ja-JP" altLang="en-US" dirty="0"/>
                    </a:p>
                  </a:txBody>
                  <a:tcPr anchor="ctr">
                    <a:solidFill>
                      <a:schemeClr val="accent5">
                        <a:lumMod val="20000"/>
                        <a:lumOff val="80000"/>
                      </a:schemeClr>
                    </a:solidFill>
                  </a:tcPr>
                </a:tc>
                <a:tc>
                  <a:txBody>
                    <a:bodyPr/>
                    <a:lstStyle/>
                    <a:p>
                      <a:r>
                        <a:rPr kumimoji="1" lang="ja-JP" altLang="en-US" dirty="0"/>
                        <a:t>潜在的損失によるインパクトの認識を行い実行可能な継続戦略の策定と実施、事故発生時の事業継続を確実にする継続計画。事故発生時に備えて開発、編成、維持されている手順および情報を文書化した事業継続の</a:t>
                      </a:r>
                      <a:r>
                        <a:rPr kumimoji="1" lang="ja-JP" altLang="en-US" b="1" dirty="0">
                          <a:solidFill>
                            <a:srgbClr val="FF0000"/>
                          </a:solidFill>
                        </a:rPr>
                        <a:t>成果物</a:t>
                      </a:r>
                      <a:r>
                        <a:rPr kumimoji="1" lang="ja-JP" altLang="en-US" dirty="0"/>
                        <a:t>。</a:t>
                      </a:r>
                    </a:p>
                  </a:txBody>
                  <a:tcPr anchor="ctr"/>
                </a:tc>
                <a:extLst>
                  <a:ext uri="{0D108BD9-81ED-4DB2-BD59-A6C34878D82A}">
                    <a16:rowId xmlns:a16="http://schemas.microsoft.com/office/drawing/2014/main" val="1977972500"/>
                  </a:ext>
                </a:extLst>
              </a:tr>
              <a:tr h="991218">
                <a:tc>
                  <a:txBody>
                    <a:bodyPr/>
                    <a:lstStyle/>
                    <a:p>
                      <a:r>
                        <a:rPr kumimoji="1" lang="en-US" altLang="ja-JP" dirty="0"/>
                        <a:t>BCM</a:t>
                      </a:r>
                      <a:endParaRPr kumimoji="1" lang="ja-JP" altLang="en-US" dirty="0"/>
                    </a:p>
                  </a:txBody>
                  <a:tcPr anchor="ctr">
                    <a:solidFill>
                      <a:schemeClr val="accent5">
                        <a:lumMod val="20000"/>
                        <a:lumOff val="80000"/>
                      </a:schemeClr>
                    </a:solidFill>
                  </a:tcPr>
                </a:tc>
                <a:tc>
                  <a:txBody>
                    <a:bodyPr/>
                    <a:lstStyle/>
                    <a:p>
                      <a:r>
                        <a:rPr kumimoji="1" lang="ja-JP" altLang="en-US" dirty="0"/>
                        <a:t>組織を脅かす潜在的なインパクトを認識し、利害関係者の利益、名声、ブランドおよび価値創造活動を守るため、復旧力および対応力を構築するための有効な対応を行うフレームワーク、包括的な</a:t>
                      </a:r>
                      <a:r>
                        <a:rPr kumimoji="1" lang="ja-JP" altLang="en-US" b="1" dirty="0">
                          <a:solidFill>
                            <a:srgbClr val="FF0000"/>
                          </a:solidFill>
                        </a:rPr>
                        <a:t>マネジメントプロセス</a:t>
                      </a:r>
                      <a:r>
                        <a:rPr kumimoji="1" lang="ja-JP" altLang="en-US" dirty="0"/>
                        <a:t>。</a:t>
                      </a:r>
                    </a:p>
                  </a:txBody>
                  <a:tcPr anchor="ctr"/>
                </a:tc>
                <a:extLst>
                  <a:ext uri="{0D108BD9-81ED-4DB2-BD59-A6C34878D82A}">
                    <a16:rowId xmlns:a16="http://schemas.microsoft.com/office/drawing/2014/main" val="814524991"/>
                  </a:ext>
                </a:extLst>
              </a:tr>
            </a:tbl>
          </a:graphicData>
        </a:graphic>
      </p:graphicFrame>
    </p:spTree>
    <p:extLst>
      <p:ext uri="{BB962C8B-B14F-4D97-AF65-F5344CB8AC3E}">
        <p14:creationId xmlns:p14="http://schemas.microsoft.com/office/powerpoint/2010/main" val="3467263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1631216"/>
          </a:xfrm>
          <a:prstGeom prst="rect">
            <a:avLst/>
          </a:prstGeom>
          <a:noFill/>
        </p:spPr>
        <p:txBody>
          <a:bodyPr wrap="square" rtlCol="0">
            <a:spAutoFit/>
          </a:bodyPr>
          <a:lstStyle/>
          <a:p>
            <a:r>
              <a:rPr lang="en-US" altLang="ja-JP" sz="2000" b="1" dirty="0">
                <a:solidFill>
                  <a:srgbClr val="FF0000"/>
                </a:solidFill>
              </a:rPr>
              <a:t>OJT</a:t>
            </a:r>
            <a:r>
              <a:rPr lang="ja-JP" altLang="en-US" sz="2000" b="1" dirty="0">
                <a:solidFill>
                  <a:srgbClr val="FF0000"/>
                </a:solidFill>
              </a:rPr>
              <a:t>（</a:t>
            </a:r>
            <a:r>
              <a:rPr lang="en-US" altLang="ja-JP" sz="2000" b="1" dirty="0">
                <a:solidFill>
                  <a:srgbClr val="FF0000"/>
                </a:solidFill>
              </a:rPr>
              <a:t>On the Job Training</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職場内訓練とも呼ばれ、実際の現場で上司や先輩の指導の下で仕事を習得させていく教育方法のこと。主に原理・原則を理解させることではなく、業務遂行力を身に付けさせることを目的とした指導を行うときに行われる。</a:t>
            </a:r>
            <a:endParaRPr lang="en-US" altLang="ja-JP" sz="2000" b="0" i="0" dirty="0">
              <a:solidFill>
                <a:srgbClr val="333333"/>
              </a:solidFill>
              <a:effectLst/>
              <a:latin typeface="Noto Sans JP"/>
            </a:endParaRPr>
          </a:p>
        </p:txBody>
      </p:sp>
      <p:pic>
        <p:nvPicPr>
          <p:cNvPr id="4098" name="Picture 2">
            <a:extLst>
              <a:ext uri="{FF2B5EF4-FFF2-40B4-BE49-F238E27FC236}">
                <a16:creationId xmlns:a16="http://schemas.microsoft.com/office/drawing/2014/main" id="{E3F88DD1-645F-A109-9E9C-691F2FC944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8864" y="3132853"/>
            <a:ext cx="3069771" cy="264384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7BD8ADE-00F2-B3C5-9D91-FE1250BA63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182"/>
          <a:stretch/>
        </p:blipFill>
        <p:spPr bwMode="auto">
          <a:xfrm>
            <a:off x="7138555" y="2860428"/>
            <a:ext cx="1072622" cy="3272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079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00612"/>
            <a:ext cx="10015695" cy="1631216"/>
          </a:xfrm>
          <a:prstGeom prst="rect">
            <a:avLst/>
          </a:prstGeom>
          <a:noFill/>
        </p:spPr>
        <p:txBody>
          <a:bodyPr wrap="square" rtlCol="0">
            <a:spAutoFit/>
          </a:bodyPr>
          <a:lstStyle/>
          <a:p>
            <a:r>
              <a:rPr lang="en-US" altLang="ja-JP" sz="2000" b="1" dirty="0">
                <a:solidFill>
                  <a:srgbClr val="FF0000"/>
                </a:solidFill>
              </a:rPr>
              <a:t>Off-JT</a:t>
            </a:r>
            <a:r>
              <a:rPr lang="ja-JP" altLang="en-US" sz="2000" b="1" dirty="0">
                <a:solidFill>
                  <a:srgbClr val="FF0000"/>
                </a:solidFill>
              </a:rPr>
              <a:t>（</a:t>
            </a:r>
            <a:r>
              <a:rPr lang="en-US" altLang="ja-JP" sz="2000" b="1" dirty="0">
                <a:solidFill>
                  <a:srgbClr val="FF0000"/>
                </a:solidFill>
              </a:rPr>
              <a:t>Off the Job Training</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実際の現場で行われる</a:t>
            </a:r>
            <a:r>
              <a:rPr lang="en-US" altLang="ja-JP" sz="2000" b="0" i="0" dirty="0">
                <a:effectLst/>
                <a:latin typeface="Noto Sans JP"/>
              </a:rPr>
              <a:t>OJT</a:t>
            </a:r>
            <a:r>
              <a:rPr lang="ja-JP" altLang="en-US" sz="2000" b="0" i="0" dirty="0">
                <a:effectLst/>
                <a:latin typeface="Noto Sans JP"/>
              </a:rPr>
              <a:t>に対して、研修や外部セミナーへの参加などの普段の職場を離れた場所で行われる人材教育のこと。主に業務遂行に当たり求められる理論や原理を学ぶことを目的とする。</a:t>
            </a:r>
            <a:endParaRPr lang="en-US" altLang="ja-JP" sz="2000" b="0" i="0" dirty="0">
              <a:solidFill>
                <a:srgbClr val="333333"/>
              </a:solidFill>
              <a:effectLst/>
              <a:latin typeface="Noto Sans JP"/>
            </a:endParaRPr>
          </a:p>
        </p:txBody>
      </p:sp>
      <p:pic>
        <p:nvPicPr>
          <p:cNvPr id="8194" name="Picture 2">
            <a:extLst>
              <a:ext uri="{FF2B5EF4-FFF2-40B4-BE49-F238E27FC236}">
                <a16:creationId xmlns:a16="http://schemas.microsoft.com/office/drawing/2014/main" id="{1C0B2879-132B-55C5-F57F-EFF9E2E30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0115" y="2632630"/>
            <a:ext cx="3556681" cy="3472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3080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808854"/>
            <a:ext cx="10015695" cy="1631216"/>
          </a:xfrm>
          <a:prstGeom prst="rect">
            <a:avLst/>
          </a:prstGeom>
          <a:noFill/>
        </p:spPr>
        <p:txBody>
          <a:bodyPr wrap="square" rtlCol="0">
            <a:spAutoFit/>
          </a:bodyPr>
          <a:lstStyle/>
          <a:p>
            <a:r>
              <a:rPr lang="ja-JP" altLang="en-US" sz="2000" b="1" dirty="0">
                <a:solidFill>
                  <a:srgbClr val="FF0000"/>
                </a:solidFill>
              </a:rPr>
              <a:t>アダプティブラーニング</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従来からある画一的な集団学習でなく、生徒ごとの能力や進捗度・習熟度に合わせて、一人ひとりに最適化された学習内容を提供する教育方法のこと。日本語では「適応学習」と呼ばれる。</a:t>
            </a:r>
            <a:endParaRPr lang="en-US" altLang="ja-JP" sz="2000" b="0" i="0" dirty="0">
              <a:solidFill>
                <a:srgbClr val="333333"/>
              </a:solidFill>
              <a:effectLst/>
              <a:latin typeface="Noto Sans JP"/>
            </a:endParaRPr>
          </a:p>
        </p:txBody>
      </p:sp>
      <p:pic>
        <p:nvPicPr>
          <p:cNvPr id="9218" name="Picture 2">
            <a:extLst>
              <a:ext uri="{FF2B5EF4-FFF2-40B4-BE49-F238E27FC236}">
                <a16:creationId xmlns:a16="http://schemas.microsoft.com/office/drawing/2014/main" id="{4A4948C2-2CFB-8B9D-E467-220D6B8026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898"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403660B-AE82-CC8F-E216-91A72FF579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5776"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1E31AFF-C87A-7771-7993-97097C3303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1654" y="2471055"/>
            <a:ext cx="1351189" cy="176348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D52A795-CD71-916F-7341-50563F7B85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761" y="4998015"/>
            <a:ext cx="594237" cy="1105556"/>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EC15AA36-969E-A4DD-E716-339748E97A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828" y="4968551"/>
            <a:ext cx="594237" cy="1105557"/>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ED0AB6C9-0FCC-22C1-9CC8-22F019EBFC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6754478" y="5008864"/>
            <a:ext cx="594237" cy="1105558"/>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下 4">
            <a:extLst>
              <a:ext uri="{FF2B5EF4-FFF2-40B4-BE49-F238E27FC236}">
                <a16:creationId xmlns:a16="http://schemas.microsoft.com/office/drawing/2014/main" id="{A590655A-B473-6384-FC31-6E172720495C}"/>
              </a:ext>
            </a:extLst>
          </p:cNvPr>
          <p:cNvSpPr/>
          <p:nvPr/>
        </p:nvSpPr>
        <p:spPr>
          <a:xfrm>
            <a:off x="4481565" y="4340889"/>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下 5">
            <a:extLst>
              <a:ext uri="{FF2B5EF4-FFF2-40B4-BE49-F238E27FC236}">
                <a16:creationId xmlns:a16="http://schemas.microsoft.com/office/drawing/2014/main" id="{B0C1314E-04E2-72FB-48B3-B44E28642ACD}"/>
              </a:ext>
            </a:extLst>
          </p:cNvPr>
          <p:cNvSpPr/>
          <p:nvPr/>
        </p:nvSpPr>
        <p:spPr>
          <a:xfrm>
            <a:off x="5753661" y="4340889"/>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矢印: 下 6">
            <a:extLst>
              <a:ext uri="{FF2B5EF4-FFF2-40B4-BE49-F238E27FC236}">
                <a16:creationId xmlns:a16="http://schemas.microsoft.com/office/drawing/2014/main" id="{C814485A-7E3D-009A-0B7A-3F68C7551846}"/>
              </a:ext>
            </a:extLst>
          </p:cNvPr>
          <p:cNvSpPr/>
          <p:nvPr/>
        </p:nvSpPr>
        <p:spPr>
          <a:xfrm>
            <a:off x="7006378" y="4335864"/>
            <a:ext cx="90435" cy="5124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B337070F-64CF-9866-D567-792BECC371D3}"/>
              </a:ext>
            </a:extLst>
          </p:cNvPr>
          <p:cNvSpPr txBox="1"/>
          <p:nvPr/>
        </p:nvSpPr>
        <p:spPr>
          <a:xfrm>
            <a:off x="7096813" y="4298536"/>
            <a:ext cx="2891980" cy="646331"/>
          </a:xfrm>
          <a:prstGeom prst="rect">
            <a:avLst/>
          </a:prstGeom>
          <a:noFill/>
        </p:spPr>
        <p:txBody>
          <a:bodyPr wrap="square">
            <a:spAutoFit/>
          </a:bodyPr>
          <a:lstStyle/>
          <a:p>
            <a:pPr algn="ctr"/>
            <a:r>
              <a:rPr lang="ja-JP" altLang="en-US" dirty="0">
                <a:solidFill>
                  <a:srgbClr val="FF0000"/>
                </a:solidFill>
                <a:latin typeface="Noto Sans JP"/>
              </a:rPr>
              <a:t>生徒一人一人に適した</a:t>
            </a:r>
            <a:endParaRPr lang="en-US" altLang="ja-JP" dirty="0">
              <a:solidFill>
                <a:srgbClr val="FF0000"/>
              </a:solidFill>
              <a:latin typeface="Noto Sans JP"/>
            </a:endParaRPr>
          </a:p>
          <a:p>
            <a:pPr algn="ctr"/>
            <a:r>
              <a:rPr lang="ja-JP" altLang="en-US" dirty="0">
                <a:solidFill>
                  <a:srgbClr val="FF0000"/>
                </a:solidFill>
                <a:latin typeface="Noto Sans JP"/>
              </a:rPr>
              <a:t>学習内容を提供</a:t>
            </a:r>
            <a:endParaRPr lang="ja-JP" altLang="en-US" dirty="0">
              <a:solidFill>
                <a:srgbClr val="FF0000"/>
              </a:solidFill>
            </a:endParaRPr>
          </a:p>
        </p:txBody>
      </p:sp>
    </p:spTree>
    <p:extLst>
      <p:ext uri="{BB962C8B-B14F-4D97-AF65-F5344CB8AC3E}">
        <p14:creationId xmlns:p14="http://schemas.microsoft.com/office/powerpoint/2010/main" val="293801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0" y="808854"/>
            <a:ext cx="10015695" cy="1631216"/>
          </a:xfrm>
          <a:prstGeom prst="rect">
            <a:avLst/>
          </a:prstGeom>
          <a:noFill/>
        </p:spPr>
        <p:txBody>
          <a:bodyPr wrap="square" rtlCol="0">
            <a:spAutoFit/>
          </a:bodyPr>
          <a:lstStyle/>
          <a:p>
            <a:r>
              <a:rPr lang="en-US" altLang="ja-JP" sz="2000" b="1" dirty="0">
                <a:solidFill>
                  <a:srgbClr val="FF0000"/>
                </a:solidFill>
              </a:rPr>
              <a:t>CDP</a:t>
            </a:r>
            <a:r>
              <a:rPr lang="ja-JP" altLang="en-US" sz="2000" b="1" dirty="0">
                <a:solidFill>
                  <a:srgbClr val="FF0000"/>
                </a:solidFill>
              </a:rPr>
              <a:t>（</a:t>
            </a:r>
            <a:r>
              <a:rPr lang="en-US" altLang="ja-JP" sz="2000" b="1" dirty="0">
                <a:solidFill>
                  <a:srgbClr val="FF0000"/>
                </a:solidFill>
              </a:rPr>
              <a:t>Career Development Program</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企業内教育･訓練プログラムの一種で、従業員の能力を長期的な計画に基づいて組織的に開発するシステム・プログラム体系のこと。個々の希望や適性に応じて、将来のキャリア目標を定め、総合的な能力開発を目指す仕組みである。</a:t>
            </a:r>
            <a:endParaRPr lang="en-US" altLang="ja-JP" sz="2000" b="0" i="0" dirty="0">
              <a:solidFill>
                <a:srgbClr val="333333"/>
              </a:solidFill>
              <a:effectLst/>
              <a:latin typeface="Noto Sans JP"/>
            </a:endParaRPr>
          </a:p>
        </p:txBody>
      </p:sp>
      <p:graphicFrame>
        <p:nvGraphicFramePr>
          <p:cNvPr id="8" name="図表 7">
            <a:extLst>
              <a:ext uri="{FF2B5EF4-FFF2-40B4-BE49-F238E27FC236}">
                <a16:creationId xmlns:a16="http://schemas.microsoft.com/office/drawing/2014/main" id="{455CCBEB-299E-C50E-1D8A-421C717A7717}"/>
              </a:ext>
            </a:extLst>
          </p:cNvPr>
          <p:cNvGraphicFramePr/>
          <p:nvPr>
            <p:extLst>
              <p:ext uri="{D42A27DB-BD31-4B8C-83A1-F6EECF244321}">
                <p14:modId xmlns:p14="http://schemas.microsoft.com/office/powerpoint/2010/main" val="3160528184"/>
              </p:ext>
            </p:extLst>
          </p:nvPr>
        </p:nvGraphicFramePr>
        <p:xfrm>
          <a:off x="2966497" y="2592474"/>
          <a:ext cx="6539244" cy="3897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46712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883210"/>
            <a:ext cx="10015695" cy="1938992"/>
          </a:xfrm>
          <a:prstGeom prst="rect">
            <a:avLst/>
          </a:prstGeom>
          <a:noFill/>
        </p:spPr>
        <p:txBody>
          <a:bodyPr wrap="square" rtlCol="0">
            <a:spAutoFit/>
          </a:bodyPr>
          <a:lstStyle/>
          <a:p>
            <a:r>
              <a:rPr lang="ja-JP" altLang="en-US" sz="2000" b="1" dirty="0">
                <a:solidFill>
                  <a:srgbClr val="FF0000"/>
                </a:solidFill>
              </a:rPr>
              <a:t>メンタルヘルス</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精神的な健康状態のこと。現代の社会生活ではストレス要因が増大しており、身体は健康であっても、長くストレス状態にあると「うつ病</a:t>
            </a:r>
            <a:r>
              <a:rPr lang="ja-JP" altLang="en-US" sz="2000" dirty="0">
                <a:latin typeface="Noto Sans JP"/>
              </a:rPr>
              <a:t>」</a:t>
            </a:r>
            <a:r>
              <a:rPr lang="ja-JP" altLang="en-US" sz="2000" b="0" i="0" dirty="0">
                <a:effectLst/>
                <a:latin typeface="Noto Sans JP"/>
              </a:rPr>
              <a:t>や</a:t>
            </a:r>
            <a:r>
              <a:rPr lang="ja-JP" altLang="en-US" sz="2000" dirty="0">
                <a:latin typeface="Noto Sans JP"/>
              </a:rPr>
              <a:t>「</a:t>
            </a:r>
            <a:r>
              <a:rPr lang="ja-JP" altLang="en-US" sz="2000" b="0" i="0" dirty="0">
                <a:effectLst/>
                <a:latin typeface="Noto Sans JP"/>
              </a:rPr>
              <a:t>適応障害</a:t>
            </a:r>
            <a:r>
              <a:rPr lang="ja-JP" altLang="en-US" sz="2000" dirty="0">
                <a:latin typeface="Noto Sans JP"/>
              </a:rPr>
              <a:t>」</a:t>
            </a:r>
            <a:r>
              <a:rPr lang="ja-JP" altLang="en-US" sz="2000" b="0" i="0" dirty="0">
                <a:effectLst/>
                <a:latin typeface="Noto Sans JP"/>
              </a:rPr>
              <a:t>などの精神疾病を招いてしまうことがある。近年、労働衛生を整えるためのストレスチェックが法律で義務化されるなど、メンタルヘルスへの取り組みは増加している。</a:t>
            </a:r>
            <a:endParaRPr lang="en-US" altLang="ja-JP" sz="2000" b="0" i="0" dirty="0">
              <a:solidFill>
                <a:srgbClr val="333333"/>
              </a:solidFill>
              <a:effectLst/>
              <a:latin typeface="Noto Sans JP"/>
            </a:endParaRPr>
          </a:p>
        </p:txBody>
      </p:sp>
      <p:pic>
        <p:nvPicPr>
          <p:cNvPr id="10242" name="Picture 2">
            <a:extLst>
              <a:ext uri="{FF2B5EF4-FFF2-40B4-BE49-F238E27FC236}">
                <a16:creationId xmlns:a16="http://schemas.microsoft.com/office/drawing/2014/main" id="{2160A34C-4EFF-4657-100C-8E4EB3A4BE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259" y="2955159"/>
            <a:ext cx="2694894" cy="3019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498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73643"/>
            <a:ext cx="10015695" cy="1938992"/>
          </a:xfrm>
          <a:prstGeom prst="rect">
            <a:avLst/>
          </a:prstGeom>
          <a:noFill/>
        </p:spPr>
        <p:txBody>
          <a:bodyPr wrap="square" rtlCol="0">
            <a:spAutoFit/>
          </a:bodyPr>
          <a:lstStyle/>
          <a:p>
            <a:r>
              <a:rPr lang="en-US" altLang="ja-JP" sz="2000" b="1" dirty="0">
                <a:solidFill>
                  <a:srgbClr val="FF0000"/>
                </a:solidFill>
              </a:rPr>
              <a:t>MBO</a:t>
            </a:r>
            <a:r>
              <a:rPr lang="ja-JP" altLang="en-US" sz="2000" b="1" dirty="0">
                <a:solidFill>
                  <a:srgbClr val="FF0000"/>
                </a:solidFill>
              </a:rPr>
              <a:t>（</a:t>
            </a:r>
            <a:r>
              <a:rPr lang="en-US" altLang="ja-JP" sz="2000" b="1" dirty="0">
                <a:solidFill>
                  <a:srgbClr val="FF0000"/>
                </a:solidFill>
              </a:rPr>
              <a:t>Management by Objectives</a:t>
            </a:r>
            <a:r>
              <a:rPr lang="ja-JP" altLang="en-US" sz="2000" b="1" dirty="0">
                <a:solidFill>
                  <a:srgbClr val="FF0000"/>
                </a:solidFill>
              </a:rPr>
              <a:t>）</a:t>
            </a:r>
            <a:endParaRPr lang="en-US" altLang="ja-JP" sz="2000" b="0" i="0" dirty="0">
              <a:effectLst/>
              <a:latin typeface="Noto Sans JP"/>
            </a:endParaRPr>
          </a:p>
          <a:p>
            <a:endParaRPr lang="en-US" altLang="ja-JP" sz="2000" b="0" i="0" dirty="0">
              <a:effectLst/>
              <a:latin typeface="Noto Sans JP"/>
            </a:endParaRPr>
          </a:p>
          <a:p>
            <a:r>
              <a:rPr lang="ja-JP" altLang="en-US" sz="2000" b="0" i="0" dirty="0">
                <a:effectLst/>
                <a:latin typeface="Noto Sans JP"/>
              </a:rPr>
              <a:t>個々のグル</a:t>
            </a:r>
            <a:r>
              <a:rPr lang="en-US" altLang="ja-JP" sz="2000" b="0" i="0" dirty="0">
                <a:effectLst/>
                <a:latin typeface="Noto Sans JP"/>
              </a:rPr>
              <a:t>―</a:t>
            </a:r>
            <a:r>
              <a:rPr lang="ja-JP" altLang="en-US" sz="2000" b="0" i="0" dirty="0">
                <a:effectLst/>
                <a:latin typeface="Noto Sans JP"/>
              </a:rPr>
              <a:t>プや担当者に自らの業務目標を設定、申告させ、その進捗や実行を各人が自ら主体的に管理する目標管理制度のこと。期間ごとの目標達成度を人事考課を関連付けることもある。自分で決めた目標の達成に取り組むので従業員の自主性が高まるという利点がある。</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445BB0FC-E3DD-4C23-8CF6-C51F1A5338AD}"/>
              </a:ext>
            </a:extLst>
          </p:cNvPr>
          <p:cNvGraphicFramePr/>
          <p:nvPr>
            <p:extLst>
              <p:ext uri="{D42A27DB-BD31-4B8C-83A1-F6EECF244321}">
                <p14:modId xmlns:p14="http://schemas.microsoft.com/office/powerpoint/2010/main" val="3107056587"/>
              </p:ext>
            </p:extLst>
          </p:nvPr>
        </p:nvGraphicFramePr>
        <p:xfrm>
          <a:off x="2966497" y="2749092"/>
          <a:ext cx="6097116" cy="33161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944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09175"/>
            <a:ext cx="10015695" cy="1631216"/>
          </a:xfrm>
          <a:prstGeom prst="rect">
            <a:avLst/>
          </a:prstGeom>
          <a:noFill/>
        </p:spPr>
        <p:txBody>
          <a:bodyPr wrap="square" rtlCol="0">
            <a:spAutoFit/>
          </a:bodyPr>
          <a:lstStyle/>
          <a:p>
            <a:r>
              <a:rPr lang="en-US" altLang="ja-JP" sz="2000" b="1" dirty="0">
                <a:solidFill>
                  <a:srgbClr val="FF0000"/>
                </a:solidFill>
              </a:rPr>
              <a:t>CSR</a:t>
            </a:r>
            <a:r>
              <a:rPr lang="ja-JP" altLang="en-US" sz="2000" b="1" dirty="0">
                <a:solidFill>
                  <a:srgbClr val="FF0000"/>
                </a:solidFill>
              </a:rPr>
              <a:t>（</a:t>
            </a:r>
            <a:r>
              <a:rPr lang="en-US" altLang="ja-JP" sz="2000" b="1" dirty="0">
                <a:solidFill>
                  <a:srgbClr val="FF0000"/>
                </a:solidFill>
              </a:rPr>
              <a:t>Corporate Social Responsibility</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solidFill>
                  <a:srgbClr val="333333"/>
                </a:solidFill>
                <a:effectLst/>
                <a:latin typeface="Noto Sans JP"/>
              </a:rPr>
              <a:t>企業活動において、社会的公正や環境などへの配慮を組み込み、従業員、投資家、地域社会などの利害関係者に対して責任ある行動をとるとともに、説明責任を果たしていくことを求める考え方のこと。</a:t>
            </a:r>
            <a:r>
              <a:rPr lang="ja-JP" altLang="en-US" sz="2000" b="0" i="0" dirty="0">
                <a:solidFill>
                  <a:srgbClr val="FF0000"/>
                </a:solidFill>
                <a:effectLst/>
                <a:latin typeface="Noto Sans JP"/>
              </a:rPr>
              <a:t>企業の社会的責任</a:t>
            </a:r>
            <a:r>
              <a:rPr lang="ja-JP" altLang="en-US" sz="2000" b="0" i="0" dirty="0">
                <a:solidFill>
                  <a:srgbClr val="333333"/>
                </a:solidFill>
                <a:effectLst/>
                <a:latin typeface="Noto Sans JP"/>
              </a:rPr>
              <a:t>とも呼ばれる。</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A54DC4A4-665C-2F70-007F-B6CDE687171F}"/>
              </a:ext>
            </a:extLst>
          </p:cNvPr>
          <p:cNvGraphicFramePr/>
          <p:nvPr>
            <p:extLst>
              <p:ext uri="{D42A27DB-BD31-4B8C-83A1-F6EECF244321}">
                <p14:modId xmlns:p14="http://schemas.microsoft.com/office/powerpoint/2010/main" val="3492454206"/>
              </p:ext>
            </p:extLst>
          </p:nvPr>
        </p:nvGraphicFramePr>
        <p:xfrm>
          <a:off x="3177512" y="2783394"/>
          <a:ext cx="5685134" cy="3194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386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34417"/>
            <a:ext cx="10015695" cy="1323439"/>
          </a:xfrm>
          <a:prstGeom prst="rect">
            <a:avLst/>
          </a:prstGeom>
          <a:noFill/>
        </p:spPr>
        <p:txBody>
          <a:bodyPr wrap="square" rtlCol="0">
            <a:spAutoFit/>
          </a:bodyPr>
          <a:lstStyle/>
          <a:p>
            <a:r>
              <a:rPr lang="en-US" altLang="ja-JP" sz="2000" b="1" dirty="0">
                <a:solidFill>
                  <a:srgbClr val="FF0000"/>
                </a:solidFill>
              </a:rPr>
              <a:t>HRM</a:t>
            </a:r>
            <a:r>
              <a:rPr lang="ja-JP" altLang="en-US" sz="2000" b="1" dirty="0">
                <a:solidFill>
                  <a:srgbClr val="FF0000"/>
                </a:solidFill>
              </a:rPr>
              <a:t>（</a:t>
            </a:r>
            <a:r>
              <a:rPr lang="en-US" altLang="ja-JP" sz="2000" b="1" dirty="0">
                <a:solidFill>
                  <a:srgbClr val="FF0000"/>
                </a:solidFill>
              </a:rPr>
              <a:t>Human Resource Management</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人事資源管理と訳され、従業員を経営上の重要な資源と位置付け、長期的な計画に基づき、戦略的に育成や活用を図る管理手法のこと。</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ACBABEF9-BC97-6D51-0ADC-8FC4B3072D2B}"/>
              </a:ext>
            </a:extLst>
          </p:cNvPr>
          <p:cNvGraphicFramePr/>
          <p:nvPr>
            <p:extLst>
              <p:ext uri="{D42A27DB-BD31-4B8C-83A1-F6EECF244321}">
                <p14:modId xmlns:p14="http://schemas.microsoft.com/office/powerpoint/2010/main" val="1658934666"/>
              </p:ext>
            </p:extLst>
          </p:nvPr>
        </p:nvGraphicFramePr>
        <p:xfrm>
          <a:off x="2966497" y="2592474"/>
          <a:ext cx="6539244" cy="38975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98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7433"/>
            <a:ext cx="10015695" cy="2246769"/>
          </a:xfrm>
          <a:prstGeom prst="rect">
            <a:avLst/>
          </a:prstGeom>
          <a:noFill/>
        </p:spPr>
        <p:txBody>
          <a:bodyPr wrap="square" rtlCol="0">
            <a:spAutoFit/>
          </a:bodyPr>
          <a:lstStyle/>
          <a:p>
            <a:r>
              <a:rPr lang="ja-JP" altLang="en-US" sz="2000" b="1" dirty="0">
                <a:solidFill>
                  <a:srgbClr val="FF0000"/>
                </a:solidFill>
              </a:rPr>
              <a:t>リテンション</a:t>
            </a:r>
            <a:endParaRPr lang="en-US" altLang="ja-JP" sz="2000" b="1" dirty="0">
              <a:solidFill>
                <a:srgbClr val="FF0000"/>
              </a:solidFill>
            </a:endParaRPr>
          </a:p>
          <a:p>
            <a:endParaRPr lang="en-US" altLang="ja-JP" sz="2000" b="0" i="0" dirty="0">
              <a:effectLst/>
              <a:latin typeface="Noto Sans JP"/>
            </a:endParaRPr>
          </a:p>
          <a:p>
            <a:r>
              <a:rPr lang="ja-JP" altLang="en-US" sz="2000" b="0" i="0" dirty="0">
                <a:effectLst/>
                <a:latin typeface="Noto Sans JP"/>
              </a:rPr>
              <a:t>「維持」、「保持」という意味であり、マーケティング用語としてのリテンションの意味は「既存顧客と継続的な関係を維持（</a:t>
            </a:r>
            <a:r>
              <a:rPr lang="ja-JP" altLang="en-US" sz="2000" b="0" i="0" dirty="0">
                <a:solidFill>
                  <a:srgbClr val="FF0000"/>
                </a:solidFill>
                <a:effectLst/>
                <a:latin typeface="Noto Sans JP"/>
              </a:rPr>
              <a:t>既存顧客の流出防止</a:t>
            </a:r>
            <a:r>
              <a:rPr lang="ja-JP" altLang="en-US" sz="2000" b="0" i="0" dirty="0">
                <a:effectLst/>
                <a:latin typeface="Noto Sans JP"/>
              </a:rPr>
              <a:t>）していくためのマーケティング施策」を指す。一方、人事用語としてのリテンションの意味は、「優秀な人材の離職を防ぎ（</a:t>
            </a:r>
            <a:r>
              <a:rPr lang="ja-JP" altLang="en-US" sz="2000" b="0" i="0" dirty="0">
                <a:solidFill>
                  <a:srgbClr val="FF0000"/>
                </a:solidFill>
                <a:effectLst/>
                <a:latin typeface="Noto Sans JP"/>
              </a:rPr>
              <a:t>人材流出防止</a:t>
            </a:r>
            <a:r>
              <a:rPr lang="ja-JP" altLang="en-US" sz="2000" b="0" i="0" dirty="0">
                <a:effectLst/>
                <a:latin typeface="Noto Sans JP"/>
              </a:rPr>
              <a:t>）、継続して活躍してもらうための施策」のことを指し、「リテンションマネジメント」「リテンション戦略」とも呼ばれる。</a:t>
            </a:r>
            <a:endParaRPr lang="en-US" altLang="ja-JP" sz="2000" b="0" i="0" dirty="0">
              <a:solidFill>
                <a:srgbClr val="333333"/>
              </a:solidFill>
              <a:effectLst/>
              <a:latin typeface="Noto Sans JP"/>
            </a:endParaRPr>
          </a:p>
        </p:txBody>
      </p:sp>
      <p:pic>
        <p:nvPicPr>
          <p:cNvPr id="12290" name="Picture 2">
            <a:extLst>
              <a:ext uri="{FF2B5EF4-FFF2-40B4-BE49-F238E27FC236}">
                <a16:creationId xmlns:a16="http://schemas.microsoft.com/office/drawing/2014/main" id="{01F22B7D-D67F-9CAC-0460-C0BA0CFF87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6429" y="3381186"/>
            <a:ext cx="2778369" cy="2778369"/>
          </a:xfrm>
          <a:prstGeom prst="rect">
            <a:avLst/>
          </a:prstGeom>
          <a:noFill/>
          <a:extLst>
            <a:ext uri="{909E8E84-426E-40DD-AFC4-6F175D3DCCD1}">
              <a14:hiddenFill xmlns:a14="http://schemas.microsoft.com/office/drawing/2010/main">
                <a:solidFill>
                  <a:srgbClr val="FFFFFF"/>
                </a:solidFill>
              </a14:hiddenFill>
            </a:ext>
          </a:extLst>
        </p:spPr>
      </p:pic>
      <p:sp>
        <p:nvSpPr>
          <p:cNvPr id="2" name="乗算記号 1">
            <a:extLst>
              <a:ext uri="{FF2B5EF4-FFF2-40B4-BE49-F238E27FC236}">
                <a16:creationId xmlns:a16="http://schemas.microsoft.com/office/drawing/2014/main" id="{8013860C-5E8D-E5CF-B900-3D56000C3014}"/>
              </a:ext>
            </a:extLst>
          </p:cNvPr>
          <p:cNvSpPr/>
          <p:nvPr/>
        </p:nvSpPr>
        <p:spPr>
          <a:xfrm>
            <a:off x="4471516" y="3557116"/>
            <a:ext cx="1544097" cy="1276141"/>
          </a:xfrm>
          <a:prstGeom prst="mathMultiply">
            <a:avLst>
              <a:gd name="adj1" fmla="val 1170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77762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69098"/>
            <a:ext cx="10015695" cy="1323439"/>
          </a:xfrm>
          <a:prstGeom prst="rect">
            <a:avLst/>
          </a:prstGeom>
          <a:noFill/>
        </p:spPr>
        <p:txBody>
          <a:bodyPr wrap="square" rtlCol="0">
            <a:spAutoFit/>
          </a:bodyPr>
          <a:lstStyle/>
          <a:p>
            <a:r>
              <a:rPr lang="ja-JP" altLang="en-US" sz="2000" b="1" dirty="0">
                <a:solidFill>
                  <a:srgbClr val="FF0000"/>
                </a:solidFill>
              </a:rPr>
              <a:t>タレントマネジメント</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社員個人の持つ能力に注目し、資質や才能を育成・維持して適材適所で活用することで企業の持続的発展を目指す人事管理手法のこと。</a:t>
            </a:r>
            <a:endParaRPr lang="en-US" altLang="ja-JP" sz="2000" b="0" i="0" dirty="0">
              <a:solidFill>
                <a:srgbClr val="333333"/>
              </a:solidFill>
              <a:effectLst/>
              <a:latin typeface="Noto Sans JP"/>
            </a:endParaRPr>
          </a:p>
        </p:txBody>
      </p:sp>
      <p:pic>
        <p:nvPicPr>
          <p:cNvPr id="15362" name="Picture 2">
            <a:extLst>
              <a:ext uri="{FF2B5EF4-FFF2-40B4-BE49-F238E27FC236}">
                <a16:creationId xmlns:a16="http://schemas.microsoft.com/office/drawing/2014/main" id="{8D5C49AA-1B9E-B92E-57BE-7025E6DC46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2415" y="2988886"/>
            <a:ext cx="4607169" cy="2620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506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96827"/>
            <a:ext cx="10015695" cy="1631216"/>
          </a:xfrm>
          <a:prstGeom prst="rect">
            <a:avLst/>
          </a:prstGeom>
          <a:noFill/>
        </p:spPr>
        <p:txBody>
          <a:bodyPr wrap="square" rtlCol="0">
            <a:spAutoFit/>
          </a:bodyPr>
          <a:lstStyle/>
          <a:p>
            <a:r>
              <a:rPr lang="ja-JP" altLang="en-US" sz="2000" b="1" dirty="0">
                <a:solidFill>
                  <a:srgbClr val="FF0000"/>
                </a:solidFill>
              </a:rPr>
              <a:t>ワークエンゲージメント</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「仕事から活力を得ていきいきとしている」（活力）、「仕事に誇りとやりがいを感じている」 （熱意）、「仕事に熱心に取り組んでいる」（没頭）の３つが揃った状態として定義されている。</a:t>
            </a:r>
            <a:endParaRPr lang="en-US" altLang="ja-JP" sz="2000" b="0" i="0" dirty="0">
              <a:solidFill>
                <a:srgbClr val="333333"/>
              </a:solidFill>
              <a:effectLst/>
              <a:latin typeface="Noto Sans JP"/>
            </a:endParaRPr>
          </a:p>
        </p:txBody>
      </p:sp>
      <p:graphicFrame>
        <p:nvGraphicFramePr>
          <p:cNvPr id="3" name="図表 2">
            <a:extLst>
              <a:ext uri="{FF2B5EF4-FFF2-40B4-BE49-F238E27FC236}">
                <a16:creationId xmlns:a16="http://schemas.microsoft.com/office/drawing/2014/main" id="{7D14E5A1-112F-2711-208A-31B949E7F612}"/>
              </a:ext>
            </a:extLst>
          </p:cNvPr>
          <p:cNvGraphicFramePr/>
          <p:nvPr>
            <p:extLst>
              <p:ext uri="{D42A27DB-BD31-4B8C-83A1-F6EECF244321}">
                <p14:modId xmlns:p14="http://schemas.microsoft.com/office/powerpoint/2010/main" val="3438711764"/>
              </p:ext>
            </p:extLst>
          </p:nvPr>
        </p:nvGraphicFramePr>
        <p:xfrm>
          <a:off x="2443983" y="2321860"/>
          <a:ext cx="6689969" cy="3776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8087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96827"/>
            <a:ext cx="10015695" cy="1938992"/>
          </a:xfrm>
          <a:prstGeom prst="rect">
            <a:avLst/>
          </a:prstGeom>
          <a:noFill/>
        </p:spPr>
        <p:txBody>
          <a:bodyPr wrap="square" rtlCol="0">
            <a:spAutoFit/>
          </a:bodyPr>
          <a:lstStyle/>
          <a:p>
            <a:r>
              <a:rPr lang="ja-JP" altLang="en-US" sz="2000" b="1" dirty="0">
                <a:solidFill>
                  <a:srgbClr val="FF0000"/>
                </a:solidFill>
              </a:rPr>
              <a:t>ダイバーシティー</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多様性を意味する。性別や年齢、人種、国籍、趣味嗜好、障害の有無などさまざまな属性の人が、組織や集団に属している状態を意味する。近年、企業の競争力や生産性を高めるために、政府は企業に「ダイバーシティ経営」を推進しており、ダイバーシティの推進は重要な経営課題とされている。</a:t>
            </a:r>
            <a:endParaRPr lang="en-US" altLang="ja-JP" sz="2000" b="0" i="0" dirty="0">
              <a:solidFill>
                <a:srgbClr val="333333"/>
              </a:solidFill>
              <a:effectLst/>
              <a:latin typeface="Noto Sans JP"/>
            </a:endParaRPr>
          </a:p>
        </p:txBody>
      </p:sp>
      <p:pic>
        <p:nvPicPr>
          <p:cNvPr id="16386" name="Picture 2">
            <a:extLst>
              <a:ext uri="{FF2B5EF4-FFF2-40B4-BE49-F238E27FC236}">
                <a16:creationId xmlns:a16="http://schemas.microsoft.com/office/drawing/2014/main" id="{376EEE8D-81B5-7819-951A-61E83F6457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7010" y="3035820"/>
            <a:ext cx="3657882" cy="3113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108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177213"/>
            <a:ext cx="10015695" cy="1631216"/>
          </a:xfrm>
          <a:prstGeom prst="rect">
            <a:avLst/>
          </a:prstGeom>
          <a:noFill/>
        </p:spPr>
        <p:txBody>
          <a:bodyPr wrap="square" rtlCol="0">
            <a:spAutoFit/>
          </a:bodyPr>
          <a:lstStyle/>
          <a:p>
            <a:r>
              <a:rPr lang="ja-JP" altLang="en-US" sz="2000" b="1" dirty="0">
                <a:solidFill>
                  <a:srgbClr val="FF0000"/>
                </a:solidFill>
              </a:rPr>
              <a:t>階層型組織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従来の企業組織構造形態の一つであり、権威と責任を組織のトップに置き、命令や指示が一つの指揮命令系統を通じて、上から下へと降りる。通常は、社長、部長、課長、係長、一般社員というような階層別に組織されている。</a:t>
            </a:r>
            <a:endParaRPr lang="en-US" altLang="ja-JP" sz="2000" b="0" i="0" dirty="0">
              <a:solidFill>
                <a:srgbClr val="333333"/>
              </a:solidFill>
              <a:effectLst/>
              <a:latin typeface="Noto Sans JP"/>
            </a:endParaRPr>
          </a:p>
        </p:txBody>
      </p:sp>
      <p:graphicFrame>
        <p:nvGraphicFramePr>
          <p:cNvPr id="14" name="図表 13">
            <a:extLst>
              <a:ext uri="{FF2B5EF4-FFF2-40B4-BE49-F238E27FC236}">
                <a16:creationId xmlns:a16="http://schemas.microsoft.com/office/drawing/2014/main" id="{9622535F-29F6-2AE3-6B93-7E0A74030050}"/>
              </a:ext>
            </a:extLst>
          </p:cNvPr>
          <p:cNvGraphicFramePr/>
          <p:nvPr>
            <p:extLst>
              <p:ext uri="{D42A27DB-BD31-4B8C-83A1-F6EECF244321}">
                <p14:modId xmlns:p14="http://schemas.microsoft.com/office/powerpoint/2010/main" val="3071720074"/>
              </p:ext>
            </p:extLst>
          </p:nvPr>
        </p:nvGraphicFramePr>
        <p:xfrm>
          <a:off x="3675463" y="2969975"/>
          <a:ext cx="4841073" cy="28580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33016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00452"/>
            <a:ext cx="10015695" cy="1323439"/>
          </a:xfrm>
          <a:prstGeom prst="rect">
            <a:avLst/>
          </a:prstGeom>
          <a:noFill/>
        </p:spPr>
        <p:txBody>
          <a:bodyPr wrap="square" rtlCol="0">
            <a:spAutoFit/>
          </a:bodyPr>
          <a:lstStyle/>
          <a:p>
            <a:r>
              <a:rPr lang="ja-JP" altLang="en-US" sz="2000" b="1" dirty="0">
                <a:solidFill>
                  <a:srgbClr val="FF0000"/>
                </a:solidFill>
              </a:rPr>
              <a:t>事業部制</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本社部門の下に、事業ごとに編成された組織（事業部）を配置した組織形態。本社部門の負担を減らし、各事業で迅速な意思決定ができる。</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694066" y="2708501"/>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本社</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3165231" y="364987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kumimoji="1" lang="ja-JP" altLang="en-US" b="1" dirty="0"/>
              <a:t>事業部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457551" y="3658901"/>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kumimoji="1" lang="ja-JP" altLang="en-US" b="1" dirty="0"/>
              <a:t>事業部</a:t>
            </a:r>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5045439" y="2366529"/>
            <a:ext cx="479152" cy="20875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187086" y="2312425"/>
            <a:ext cx="488176" cy="220477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7" name="フローチャート: 処理 16">
            <a:extLst>
              <a:ext uri="{FF2B5EF4-FFF2-40B4-BE49-F238E27FC236}">
                <a16:creationId xmlns:a16="http://schemas.microsoft.com/office/drawing/2014/main" id="{4336402C-0CE0-E548-886E-2B25ADEBF7B1}"/>
              </a:ext>
            </a:extLst>
          </p:cNvPr>
          <p:cNvSpPr/>
          <p:nvPr/>
        </p:nvSpPr>
        <p:spPr>
          <a:xfrm>
            <a:off x="3677697"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22" name="フローチャート: 処理 21">
            <a:extLst>
              <a:ext uri="{FF2B5EF4-FFF2-40B4-BE49-F238E27FC236}">
                <a16:creationId xmlns:a16="http://schemas.microsoft.com/office/drawing/2014/main" id="{7A2B28EB-7550-8BA8-3DF5-7B4B851EFD74}"/>
              </a:ext>
            </a:extLst>
          </p:cNvPr>
          <p:cNvSpPr/>
          <p:nvPr/>
        </p:nvSpPr>
        <p:spPr>
          <a:xfrm>
            <a:off x="3677697"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23" name="フローチャート: 処理 22">
            <a:extLst>
              <a:ext uri="{FF2B5EF4-FFF2-40B4-BE49-F238E27FC236}">
                <a16:creationId xmlns:a16="http://schemas.microsoft.com/office/drawing/2014/main" id="{7681B8EF-E3DF-FED8-C5DE-80874FA587DD}"/>
              </a:ext>
            </a:extLst>
          </p:cNvPr>
          <p:cNvSpPr/>
          <p:nvPr/>
        </p:nvSpPr>
        <p:spPr>
          <a:xfrm>
            <a:off x="3677697"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24" name="直線コネクタ 23">
            <a:extLst>
              <a:ext uri="{FF2B5EF4-FFF2-40B4-BE49-F238E27FC236}">
                <a16:creationId xmlns:a16="http://schemas.microsoft.com/office/drawing/2014/main" id="{6613BC60-445A-0F09-4867-7203797A881D}"/>
              </a:ext>
            </a:extLst>
          </p:cNvPr>
          <p:cNvCxnSpPr>
            <a:cxnSpLocks/>
          </p:cNvCxnSpPr>
          <p:nvPr/>
        </p:nvCxnSpPr>
        <p:spPr>
          <a:xfrm>
            <a:off x="3340239"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0354B6F-98DE-1047-28F4-278221F576E7}"/>
              </a:ext>
            </a:extLst>
          </p:cNvPr>
          <p:cNvCxnSpPr>
            <a:cxnSpLocks/>
            <a:stCxn id="23" idx="1"/>
          </p:cNvCxnSpPr>
          <p:nvPr/>
        </p:nvCxnSpPr>
        <p:spPr>
          <a:xfrm flipH="1" flipV="1">
            <a:off x="3340239"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DEBC2CE-116C-23CC-DD9D-DB18B6AD6E8A}"/>
              </a:ext>
            </a:extLst>
          </p:cNvPr>
          <p:cNvCxnSpPr>
            <a:cxnSpLocks/>
          </p:cNvCxnSpPr>
          <p:nvPr/>
        </p:nvCxnSpPr>
        <p:spPr>
          <a:xfrm flipH="1" flipV="1">
            <a:off x="3340239"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F40A592-0A69-551B-0825-06639C382BD0}"/>
              </a:ext>
            </a:extLst>
          </p:cNvPr>
          <p:cNvCxnSpPr>
            <a:cxnSpLocks/>
          </p:cNvCxnSpPr>
          <p:nvPr/>
        </p:nvCxnSpPr>
        <p:spPr>
          <a:xfrm flipH="1" flipV="1">
            <a:off x="3340239"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フローチャート: 処理 31">
            <a:extLst>
              <a:ext uri="{FF2B5EF4-FFF2-40B4-BE49-F238E27FC236}">
                <a16:creationId xmlns:a16="http://schemas.microsoft.com/office/drawing/2014/main" id="{CA44B57D-6D75-1750-F9DD-E6717B69D61E}"/>
              </a:ext>
            </a:extLst>
          </p:cNvPr>
          <p:cNvSpPr/>
          <p:nvPr/>
        </p:nvSpPr>
        <p:spPr>
          <a:xfrm>
            <a:off x="7971696"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33" name="フローチャート: 処理 32">
            <a:extLst>
              <a:ext uri="{FF2B5EF4-FFF2-40B4-BE49-F238E27FC236}">
                <a16:creationId xmlns:a16="http://schemas.microsoft.com/office/drawing/2014/main" id="{4585E231-CAD0-B5A2-2C3A-1882C20CCAA6}"/>
              </a:ext>
            </a:extLst>
          </p:cNvPr>
          <p:cNvSpPr/>
          <p:nvPr/>
        </p:nvSpPr>
        <p:spPr>
          <a:xfrm>
            <a:off x="7971696"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34" name="フローチャート: 処理 33">
            <a:extLst>
              <a:ext uri="{FF2B5EF4-FFF2-40B4-BE49-F238E27FC236}">
                <a16:creationId xmlns:a16="http://schemas.microsoft.com/office/drawing/2014/main" id="{96ACE34D-7D18-D0D7-60AC-827B2B7F338A}"/>
              </a:ext>
            </a:extLst>
          </p:cNvPr>
          <p:cNvSpPr/>
          <p:nvPr/>
        </p:nvSpPr>
        <p:spPr>
          <a:xfrm>
            <a:off x="7971696"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35" name="直線コネクタ 34">
            <a:extLst>
              <a:ext uri="{FF2B5EF4-FFF2-40B4-BE49-F238E27FC236}">
                <a16:creationId xmlns:a16="http://schemas.microsoft.com/office/drawing/2014/main" id="{5A9D46A3-5CFC-EB75-D6E5-F1ECD781175B}"/>
              </a:ext>
            </a:extLst>
          </p:cNvPr>
          <p:cNvCxnSpPr>
            <a:cxnSpLocks/>
          </p:cNvCxnSpPr>
          <p:nvPr/>
        </p:nvCxnSpPr>
        <p:spPr>
          <a:xfrm>
            <a:off x="7634238"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7DA6821-3900-6761-8647-129C42270559}"/>
              </a:ext>
            </a:extLst>
          </p:cNvPr>
          <p:cNvCxnSpPr>
            <a:cxnSpLocks/>
            <a:stCxn id="34" idx="1"/>
          </p:cNvCxnSpPr>
          <p:nvPr/>
        </p:nvCxnSpPr>
        <p:spPr>
          <a:xfrm flipH="1" flipV="1">
            <a:off x="7634238"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438DEF3-026E-B67D-7EDE-9554852D8005}"/>
              </a:ext>
            </a:extLst>
          </p:cNvPr>
          <p:cNvCxnSpPr>
            <a:cxnSpLocks/>
          </p:cNvCxnSpPr>
          <p:nvPr/>
        </p:nvCxnSpPr>
        <p:spPr>
          <a:xfrm flipH="1" flipV="1">
            <a:off x="7634238"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B0D76A6-327F-F43A-AFBE-1D2726131A17}"/>
              </a:ext>
            </a:extLst>
          </p:cNvPr>
          <p:cNvCxnSpPr>
            <a:cxnSpLocks/>
          </p:cNvCxnSpPr>
          <p:nvPr/>
        </p:nvCxnSpPr>
        <p:spPr>
          <a:xfrm flipH="1" flipV="1">
            <a:off x="7634238"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46436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88636" y="799972"/>
            <a:ext cx="10015695" cy="1631216"/>
          </a:xfrm>
          <a:prstGeom prst="rect">
            <a:avLst/>
          </a:prstGeom>
          <a:noFill/>
        </p:spPr>
        <p:txBody>
          <a:bodyPr wrap="square" rtlCol="0">
            <a:spAutoFit/>
          </a:bodyPr>
          <a:lstStyle/>
          <a:p>
            <a:r>
              <a:rPr lang="ja-JP" altLang="en-US" sz="2000" b="1" dirty="0">
                <a:solidFill>
                  <a:srgbClr val="FF0000"/>
                </a:solidFill>
              </a:rPr>
              <a:t>カンパニー制</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社内の事業それぞれを</a:t>
            </a:r>
            <a:r>
              <a:rPr lang="ja-JP" altLang="en-US" sz="2000" b="0" i="0" dirty="0">
                <a:solidFill>
                  <a:srgbClr val="FF0000"/>
                </a:solidFill>
                <a:effectLst/>
                <a:latin typeface="Noto Sans JP"/>
              </a:rPr>
              <a:t>独立した会社</a:t>
            </a:r>
            <a:r>
              <a:rPr lang="ja-JP" altLang="en-US" sz="2000" b="0" i="0" dirty="0">
                <a:solidFill>
                  <a:srgbClr val="333333"/>
                </a:solidFill>
                <a:effectLst/>
                <a:latin typeface="Noto Sans JP"/>
              </a:rPr>
              <a:t>として扱い、組織にするという企業形態の一つ。具体的には、人材や物資、財政といったすべてを委譲し、事業ごとに独立採算の形式で動いていく方式のこと。</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694066" y="2386954"/>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社長</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3165231" y="364987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lang="ja-JP" altLang="en-US" b="1" dirty="0"/>
              <a:t>カンパニー</a:t>
            </a:r>
            <a:endParaRPr kumimoji="1" lang="ja-JP" altLang="en-US" b="1" dirty="0"/>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457551" y="3658901"/>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lang="ja-JP" altLang="en-US" b="1" dirty="0"/>
              <a:t>カンパニー</a:t>
            </a:r>
            <a:endParaRPr kumimoji="1" lang="ja-JP" altLang="en-US" b="1" dirty="0"/>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4884666" y="2205755"/>
            <a:ext cx="800699" cy="2087545"/>
          </a:xfrm>
          <a:prstGeom prst="bentConnector3">
            <a:avLst>
              <a:gd name="adj1" fmla="val 70079"/>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026313" y="2151651"/>
            <a:ext cx="809723" cy="2204775"/>
          </a:xfrm>
          <a:prstGeom prst="bentConnector3">
            <a:avLst>
              <a:gd name="adj1" fmla="val 69856"/>
            </a:avLst>
          </a:prstGeom>
        </p:spPr>
        <p:style>
          <a:lnRef idx="1">
            <a:schemeClr val="accent1"/>
          </a:lnRef>
          <a:fillRef idx="0">
            <a:schemeClr val="accent1"/>
          </a:fillRef>
          <a:effectRef idx="0">
            <a:schemeClr val="accent1"/>
          </a:effectRef>
          <a:fontRef idx="minor">
            <a:schemeClr val="tx1"/>
          </a:fontRef>
        </p:style>
      </p:cxnSp>
      <p:sp>
        <p:nvSpPr>
          <p:cNvPr id="17" name="フローチャート: 処理 16">
            <a:extLst>
              <a:ext uri="{FF2B5EF4-FFF2-40B4-BE49-F238E27FC236}">
                <a16:creationId xmlns:a16="http://schemas.microsoft.com/office/drawing/2014/main" id="{4336402C-0CE0-E548-886E-2B25ADEBF7B1}"/>
              </a:ext>
            </a:extLst>
          </p:cNvPr>
          <p:cNvSpPr/>
          <p:nvPr/>
        </p:nvSpPr>
        <p:spPr>
          <a:xfrm>
            <a:off x="3677697"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22" name="フローチャート: 処理 21">
            <a:extLst>
              <a:ext uri="{FF2B5EF4-FFF2-40B4-BE49-F238E27FC236}">
                <a16:creationId xmlns:a16="http://schemas.microsoft.com/office/drawing/2014/main" id="{7A2B28EB-7550-8BA8-3DF5-7B4B851EFD74}"/>
              </a:ext>
            </a:extLst>
          </p:cNvPr>
          <p:cNvSpPr/>
          <p:nvPr/>
        </p:nvSpPr>
        <p:spPr>
          <a:xfrm>
            <a:off x="3677697"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23" name="フローチャート: 処理 22">
            <a:extLst>
              <a:ext uri="{FF2B5EF4-FFF2-40B4-BE49-F238E27FC236}">
                <a16:creationId xmlns:a16="http://schemas.microsoft.com/office/drawing/2014/main" id="{7681B8EF-E3DF-FED8-C5DE-80874FA587DD}"/>
              </a:ext>
            </a:extLst>
          </p:cNvPr>
          <p:cNvSpPr/>
          <p:nvPr/>
        </p:nvSpPr>
        <p:spPr>
          <a:xfrm>
            <a:off x="3677697"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24" name="直線コネクタ 23">
            <a:extLst>
              <a:ext uri="{FF2B5EF4-FFF2-40B4-BE49-F238E27FC236}">
                <a16:creationId xmlns:a16="http://schemas.microsoft.com/office/drawing/2014/main" id="{6613BC60-445A-0F09-4867-7203797A881D}"/>
              </a:ext>
            </a:extLst>
          </p:cNvPr>
          <p:cNvCxnSpPr>
            <a:cxnSpLocks/>
          </p:cNvCxnSpPr>
          <p:nvPr/>
        </p:nvCxnSpPr>
        <p:spPr>
          <a:xfrm>
            <a:off x="3340239"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60354B6F-98DE-1047-28F4-278221F576E7}"/>
              </a:ext>
            </a:extLst>
          </p:cNvPr>
          <p:cNvCxnSpPr>
            <a:cxnSpLocks/>
            <a:stCxn id="23" idx="1"/>
          </p:cNvCxnSpPr>
          <p:nvPr/>
        </p:nvCxnSpPr>
        <p:spPr>
          <a:xfrm flipH="1" flipV="1">
            <a:off x="3340239"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CDEBC2CE-116C-23CC-DD9D-DB18B6AD6E8A}"/>
              </a:ext>
            </a:extLst>
          </p:cNvPr>
          <p:cNvCxnSpPr>
            <a:cxnSpLocks/>
          </p:cNvCxnSpPr>
          <p:nvPr/>
        </p:nvCxnSpPr>
        <p:spPr>
          <a:xfrm flipH="1" flipV="1">
            <a:off x="3340239"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EF40A592-0A69-551B-0825-06639C382BD0}"/>
              </a:ext>
            </a:extLst>
          </p:cNvPr>
          <p:cNvCxnSpPr>
            <a:cxnSpLocks/>
          </p:cNvCxnSpPr>
          <p:nvPr/>
        </p:nvCxnSpPr>
        <p:spPr>
          <a:xfrm flipH="1" flipV="1">
            <a:off x="3340239"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32" name="フローチャート: 処理 31">
            <a:extLst>
              <a:ext uri="{FF2B5EF4-FFF2-40B4-BE49-F238E27FC236}">
                <a16:creationId xmlns:a16="http://schemas.microsoft.com/office/drawing/2014/main" id="{CA44B57D-6D75-1750-F9DD-E6717B69D61E}"/>
              </a:ext>
            </a:extLst>
          </p:cNvPr>
          <p:cNvSpPr/>
          <p:nvPr/>
        </p:nvSpPr>
        <p:spPr>
          <a:xfrm>
            <a:off x="7971696" y="4405735"/>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開発部</a:t>
            </a:r>
          </a:p>
        </p:txBody>
      </p:sp>
      <p:sp>
        <p:nvSpPr>
          <p:cNvPr id="33" name="フローチャート: 処理 32">
            <a:extLst>
              <a:ext uri="{FF2B5EF4-FFF2-40B4-BE49-F238E27FC236}">
                <a16:creationId xmlns:a16="http://schemas.microsoft.com/office/drawing/2014/main" id="{4585E231-CAD0-B5A2-2C3A-1882C20CCAA6}"/>
              </a:ext>
            </a:extLst>
          </p:cNvPr>
          <p:cNvSpPr/>
          <p:nvPr/>
        </p:nvSpPr>
        <p:spPr>
          <a:xfrm>
            <a:off x="7971696" y="5032539"/>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営業部</a:t>
            </a:r>
          </a:p>
        </p:txBody>
      </p:sp>
      <p:sp>
        <p:nvSpPr>
          <p:cNvPr id="34" name="フローチャート: 処理 33">
            <a:extLst>
              <a:ext uri="{FF2B5EF4-FFF2-40B4-BE49-F238E27FC236}">
                <a16:creationId xmlns:a16="http://schemas.microsoft.com/office/drawing/2014/main" id="{96ACE34D-7D18-D0D7-60AC-827B2B7F338A}"/>
              </a:ext>
            </a:extLst>
          </p:cNvPr>
          <p:cNvSpPr/>
          <p:nvPr/>
        </p:nvSpPr>
        <p:spPr>
          <a:xfrm>
            <a:off x="7971696" y="5680787"/>
            <a:ext cx="1639556"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製造部</a:t>
            </a:r>
          </a:p>
        </p:txBody>
      </p:sp>
      <p:cxnSp>
        <p:nvCxnSpPr>
          <p:cNvPr id="35" name="直線コネクタ 34">
            <a:extLst>
              <a:ext uri="{FF2B5EF4-FFF2-40B4-BE49-F238E27FC236}">
                <a16:creationId xmlns:a16="http://schemas.microsoft.com/office/drawing/2014/main" id="{5A9D46A3-5CFC-EB75-D6E5-F1ECD781175B}"/>
              </a:ext>
            </a:extLst>
          </p:cNvPr>
          <p:cNvCxnSpPr>
            <a:cxnSpLocks/>
          </p:cNvCxnSpPr>
          <p:nvPr/>
        </p:nvCxnSpPr>
        <p:spPr>
          <a:xfrm>
            <a:off x="7634238" y="4121125"/>
            <a:ext cx="0" cy="1788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47DA6821-3900-6761-8647-129C42270559}"/>
              </a:ext>
            </a:extLst>
          </p:cNvPr>
          <p:cNvCxnSpPr>
            <a:cxnSpLocks/>
            <a:stCxn id="34" idx="1"/>
          </p:cNvCxnSpPr>
          <p:nvPr/>
        </p:nvCxnSpPr>
        <p:spPr>
          <a:xfrm flipH="1" flipV="1">
            <a:off x="7634238" y="5909573"/>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線コネクタ 36">
            <a:extLst>
              <a:ext uri="{FF2B5EF4-FFF2-40B4-BE49-F238E27FC236}">
                <a16:creationId xmlns:a16="http://schemas.microsoft.com/office/drawing/2014/main" id="{A438DEF3-026E-B67D-7EDE-9554852D8005}"/>
              </a:ext>
            </a:extLst>
          </p:cNvPr>
          <p:cNvCxnSpPr>
            <a:cxnSpLocks/>
          </p:cNvCxnSpPr>
          <p:nvPr/>
        </p:nvCxnSpPr>
        <p:spPr>
          <a:xfrm flipH="1" flipV="1">
            <a:off x="7634238" y="5261324"/>
            <a:ext cx="337458"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1B0D76A6-327F-F43A-AFBE-1D2726131A17}"/>
              </a:ext>
            </a:extLst>
          </p:cNvPr>
          <p:cNvCxnSpPr>
            <a:cxnSpLocks/>
          </p:cNvCxnSpPr>
          <p:nvPr/>
        </p:nvCxnSpPr>
        <p:spPr>
          <a:xfrm flipH="1" flipV="1">
            <a:off x="7634238" y="4656567"/>
            <a:ext cx="337458" cy="1"/>
          </a:xfrm>
          <a:prstGeom prst="line">
            <a:avLst/>
          </a:prstGeom>
        </p:spPr>
        <p:style>
          <a:lnRef idx="1">
            <a:schemeClr val="accent1"/>
          </a:lnRef>
          <a:fillRef idx="0">
            <a:schemeClr val="accent1"/>
          </a:fillRef>
          <a:effectRef idx="0">
            <a:schemeClr val="accent1"/>
          </a:effectRef>
          <a:fontRef idx="minor">
            <a:schemeClr val="tx1"/>
          </a:fontRef>
        </p:style>
      </p:cxnSp>
      <p:sp>
        <p:nvSpPr>
          <p:cNvPr id="12" name="フローチャート: 処理 11">
            <a:extLst>
              <a:ext uri="{FF2B5EF4-FFF2-40B4-BE49-F238E27FC236}">
                <a16:creationId xmlns:a16="http://schemas.microsoft.com/office/drawing/2014/main" id="{199DC62E-84B9-1665-A031-9BF1F17043EF}"/>
              </a:ext>
            </a:extLst>
          </p:cNvPr>
          <p:cNvSpPr/>
          <p:nvPr/>
        </p:nvSpPr>
        <p:spPr>
          <a:xfrm>
            <a:off x="7340321" y="2807307"/>
            <a:ext cx="2808514"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本社取締役、本社機能</a:t>
            </a:r>
          </a:p>
        </p:txBody>
      </p:sp>
      <p:cxnSp>
        <p:nvCxnSpPr>
          <p:cNvPr id="13" name="直線コネクタ 12">
            <a:extLst>
              <a:ext uri="{FF2B5EF4-FFF2-40B4-BE49-F238E27FC236}">
                <a16:creationId xmlns:a16="http://schemas.microsoft.com/office/drawing/2014/main" id="{C560B651-1DBF-11CD-F530-55EDD1644424}"/>
              </a:ext>
            </a:extLst>
          </p:cNvPr>
          <p:cNvCxnSpPr>
            <a:cxnSpLocks/>
            <a:stCxn id="12" idx="1"/>
          </p:cNvCxnSpPr>
          <p:nvPr/>
        </p:nvCxnSpPr>
        <p:spPr>
          <a:xfrm flipH="1" flipV="1">
            <a:off x="6326277" y="3035944"/>
            <a:ext cx="1014044" cy="247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84340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86550"/>
            <a:ext cx="10015695" cy="1938992"/>
          </a:xfrm>
          <a:prstGeom prst="rect">
            <a:avLst/>
          </a:prstGeom>
          <a:noFill/>
        </p:spPr>
        <p:txBody>
          <a:bodyPr wrap="square" rtlCol="0">
            <a:spAutoFit/>
          </a:bodyPr>
          <a:lstStyle/>
          <a:p>
            <a:r>
              <a:rPr lang="ja-JP" altLang="en-US" sz="2000" b="1" dirty="0">
                <a:solidFill>
                  <a:srgbClr val="FF0000"/>
                </a:solidFill>
              </a:rPr>
              <a:t>職能別組織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別名「機能別組織」と呼ばれ、職能や業務内容ごとに部門を編成する組織形態を指します。具体的には、「営業部」「製造部」「経理部」というように、機能ごとに部門を編成したもの。それぞれの機能を果たすには、異なる職能が必要になるため、各部門で必要な職能を持った人材を配置することになる。</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AE7E119B-0BF5-7700-945B-D1CE57B1D3FD}"/>
              </a:ext>
            </a:extLst>
          </p:cNvPr>
          <p:cNvSpPr/>
          <p:nvPr/>
        </p:nvSpPr>
        <p:spPr>
          <a:xfrm>
            <a:off x="5523244" y="3642996"/>
            <a:ext cx="1269442"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社長</a:t>
            </a: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2994409"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管理部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7908051"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製造部</a:t>
            </a:r>
          </a:p>
        </p:txBody>
      </p:sp>
      <p:cxnSp>
        <p:nvCxnSpPr>
          <p:cNvPr id="9" name="コネクタ: カギ線 8">
            <a:extLst>
              <a:ext uri="{FF2B5EF4-FFF2-40B4-BE49-F238E27FC236}">
                <a16:creationId xmlns:a16="http://schemas.microsoft.com/office/drawing/2014/main" id="{17D46ECB-1F85-B5DC-2DA5-1B7A9A2F9337}"/>
              </a:ext>
            </a:extLst>
          </p:cNvPr>
          <p:cNvCxnSpPr>
            <a:cxnSpLocks/>
            <a:stCxn id="2" idx="2"/>
            <a:endCxn id="3" idx="0"/>
          </p:cNvCxnSpPr>
          <p:nvPr/>
        </p:nvCxnSpPr>
        <p:spPr>
          <a:xfrm rot="5400000">
            <a:off x="4615453" y="3142344"/>
            <a:ext cx="579637" cy="25053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 name="コネクタ: カギ線 9">
            <a:extLst>
              <a:ext uri="{FF2B5EF4-FFF2-40B4-BE49-F238E27FC236}">
                <a16:creationId xmlns:a16="http://schemas.microsoft.com/office/drawing/2014/main" id="{ED6C2583-DED7-54D7-6440-538F55042005}"/>
              </a:ext>
            </a:extLst>
          </p:cNvPr>
          <p:cNvCxnSpPr>
            <a:cxnSpLocks/>
            <a:stCxn id="2" idx="2"/>
            <a:endCxn id="5" idx="0"/>
          </p:cNvCxnSpPr>
          <p:nvPr/>
        </p:nvCxnSpPr>
        <p:spPr>
          <a:xfrm rot="16200000" flipH="1">
            <a:off x="7072273" y="3190911"/>
            <a:ext cx="579637" cy="240825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7" name="フローチャート: 処理 6">
            <a:extLst>
              <a:ext uri="{FF2B5EF4-FFF2-40B4-BE49-F238E27FC236}">
                <a16:creationId xmlns:a16="http://schemas.microsoft.com/office/drawing/2014/main" id="{B031D39B-0FCA-7A1F-80CC-57414F4B45DB}"/>
              </a:ext>
            </a:extLst>
          </p:cNvPr>
          <p:cNvSpPr/>
          <p:nvPr/>
        </p:nvSpPr>
        <p:spPr>
          <a:xfrm>
            <a:off x="4608843" y="4684857"/>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b="1" dirty="0"/>
              <a:t>営業</a:t>
            </a:r>
            <a:r>
              <a:rPr kumimoji="1" lang="ja-JP" altLang="en-US" b="1" dirty="0"/>
              <a:t>部</a:t>
            </a:r>
          </a:p>
        </p:txBody>
      </p:sp>
      <p:sp>
        <p:nvSpPr>
          <p:cNvPr id="11" name="フローチャート: 処理 10">
            <a:extLst>
              <a:ext uri="{FF2B5EF4-FFF2-40B4-BE49-F238E27FC236}">
                <a16:creationId xmlns:a16="http://schemas.microsoft.com/office/drawing/2014/main" id="{83D52687-151A-013B-1886-940A5C9F8583}"/>
              </a:ext>
            </a:extLst>
          </p:cNvPr>
          <p:cNvSpPr/>
          <p:nvPr/>
        </p:nvSpPr>
        <p:spPr>
          <a:xfrm>
            <a:off x="6293617" y="4693881"/>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開発部</a:t>
            </a:r>
          </a:p>
        </p:txBody>
      </p:sp>
      <p:cxnSp>
        <p:nvCxnSpPr>
          <p:cNvPr id="14" name="コネクタ: カギ線 13">
            <a:extLst>
              <a:ext uri="{FF2B5EF4-FFF2-40B4-BE49-F238E27FC236}">
                <a16:creationId xmlns:a16="http://schemas.microsoft.com/office/drawing/2014/main" id="{F36357BD-B819-8E78-0EBB-EE63FB741ABA}"/>
              </a:ext>
            </a:extLst>
          </p:cNvPr>
          <p:cNvCxnSpPr>
            <a:cxnSpLocks/>
            <a:stCxn id="2" idx="2"/>
            <a:endCxn id="7" idx="0"/>
          </p:cNvCxnSpPr>
          <p:nvPr/>
        </p:nvCxnSpPr>
        <p:spPr>
          <a:xfrm rot="5400000">
            <a:off x="5422670" y="3949561"/>
            <a:ext cx="579637" cy="890955"/>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8" name="コネクタ: カギ線 17">
            <a:extLst>
              <a:ext uri="{FF2B5EF4-FFF2-40B4-BE49-F238E27FC236}">
                <a16:creationId xmlns:a16="http://schemas.microsoft.com/office/drawing/2014/main" id="{4ED19D1C-4FFD-345D-CD2B-5CDFD203E2A9}"/>
              </a:ext>
            </a:extLst>
          </p:cNvPr>
          <p:cNvCxnSpPr>
            <a:cxnSpLocks/>
            <a:stCxn id="2" idx="2"/>
            <a:endCxn id="11" idx="0"/>
          </p:cNvCxnSpPr>
          <p:nvPr/>
        </p:nvCxnSpPr>
        <p:spPr>
          <a:xfrm rot="16200000" flipH="1">
            <a:off x="6260544" y="4002640"/>
            <a:ext cx="588661" cy="79381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7239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99394" y="840435"/>
            <a:ext cx="10015695" cy="1631216"/>
          </a:xfrm>
          <a:prstGeom prst="rect">
            <a:avLst/>
          </a:prstGeom>
          <a:noFill/>
        </p:spPr>
        <p:txBody>
          <a:bodyPr wrap="square" rtlCol="0">
            <a:spAutoFit/>
          </a:bodyPr>
          <a:lstStyle/>
          <a:p>
            <a:r>
              <a:rPr lang="ja-JP" altLang="en-US" sz="2000" b="1" dirty="0">
                <a:solidFill>
                  <a:srgbClr val="FF0000"/>
                </a:solidFill>
              </a:rPr>
              <a:t>マトリクス組織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機能別、事業別、エリア別など、異なる組織形態の利点を掛け合わせ、同時に達成しようとする組織形態のこと。マトリクスという言葉は数学の行列からきている。マトリクス組織は、組織形態に縦と横の関係を持ち込んだもの。</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A937A390-F148-02F0-B91F-54E771EBE336}"/>
              </a:ext>
            </a:extLst>
          </p:cNvPr>
          <p:cNvSpPr/>
          <p:nvPr/>
        </p:nvSpPr>
        <p:spPr>
          <a:xfrm>
            <a:off x="2230736" y="3639830"/>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管理部</a:t>
            </a:r>
          </a:p>
        </p:txBody>
      </p:sp>
      <p:sp>
        <p:nvSpPr>
          <p:cNvPr id="5" name="フローチャート: 処理 4">
            <a:extLst>
              <a:ext uri="{FF2B5EF4-FFF2-40B4-BE49-F238E27FC236}">
                <a16:creationId xmlns:a16="http://schemas.microsoft.com/office/drawing/2014/main" id="{3336BC05-02CD-7CE9-4A95-D12AE2941504}"/>
              </a:ext>
            </a:extLst>
          </p:cNvPr>
          <p:cNvSpPr/>
          <p:nvPr/>
        </p:nvSpPr>
        <p:spPr>
          <a:xfrm>
            <a:off x="2230736" y="5580582"/>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製造部</a:t>
            </a:r>
          </a:p>
        </p:txBody>
      </p:sp>
      <p:sp>
        <p:nvSpPr>
          <p:cNvPr id="7" name="フローチャート: 処理 6">
            <a:extLst>
              <a:ext uri="{FF2B5EF4-FFF2-40B4-BE49-F238E27FC236}">
                <a16:creationId xmlns:a16="http://schemas.microsoft.com/office/drawing/2014/main" id="{B031D39B-0FCA-7A1F-80CC-57414F4B45DB}"/>
              </a:ext>
            </a:extLst>
          </p:cNvPr>
          <p:cNvSpPr/>
          <p:nvPr/>
        </p:nvSpPr>
        <p:spPr>
          <a:xfrm>
            <a:off x="2230736" y="4292973"/>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ja-JP" altLang="en-US" b="1" dirty="0"/>
              <a:t>営業</a:t>
            </a:r>
            <a:r>
              <a:rPr kumimoji="1" lang="ja-JP" altLang="en-US" b="1" dirty="0"/>
              <a:t>部</a:t>
            </a:r>
          </a:p>
        </p:txBody>
      </p:sp>
      <p:sp>
        <p:nvSpPr>
          <p:cNvPr id="11" name="フローチャート: 処理 10">
            <a:extLst>
              <a:ext uri="{FF2B5EF4-FFF2-40B4-BE49-F238E27FC236}">
                <a16:creationId xmlns:a16="http://schemas.microsoft.com/office/drawing/2014/main" id="{83D52687-151A-013B-1886-940A5C9F8583}"/>
              </a:ext>
            </a:extLst>
          </p:cNvPr>
          <p:cNvSpPr/>
          <p:nvPr/>
        </p:nvSpPr>
        <p:spPr>
          <a:xfrm>
            <a:off x="2230736" y="4935615"/>
            <a:ext cx="1316334"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開発部</a:t>
            </a:r>
          </a:p>
        </p:txBody>
      </p:sp>
      <p:sp>
        <p:nvSpPr>
          <p:cNvPr id="6" name="フローチャート: 処理 5">
            <a:extLst>
              <a:ext uri="{FF2B5EF4-FFF2-40B4-BE49-F238E27FC236}">
                <a16:creationId xmlns:a16="http://schemas.microsoft.com/office/drawing/2014/main" id="{87CFD32F-3F02-8AD7-D392-5C306B4D8D3D}"/>
              </a:ext>
            </a:extLst>
          </p:cNvPr>
          <p:cNvSpPr/>
          <p:nvPr/>
        </p:nvSpPr>
        <p:spPr>
          <a:xfrm>
            <a:off x="4111452" y="2966514"/>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A</a:t>
            </a:r>
            <a:r>
              <a:rPr lang="ja-JP" altLang="en-US" b="1" dirty="0"/>
              <a:t>事業</a:t>
            </a:r>
            <a:r>
              <a:rPr kumimoji="1" lang="ja-JP" altLang="en-US" b="1" dirty="0"/>
              <a:t>部</a:t>
            </a:r>
          </a:p>
        </p:txBody>
      </p:sp>
      <p:sp>
        <p:nvSpPr>
          <p:cNvPr id="8" name="フローチャート: 処理 7">
            <a:extLst>
              <a:ext uri="{FF2B5EF4-FFF2-40B4-BE49-F238E27FC236}">
                <a16:creationId xmlns:a16="http://schemas.microsoft.com/office/drawing/2014/main" id="{2E792AE2-B3CB-0F69-A476-14E957B16A93}"/>
              </a:ext>
            </a:extLst>
          </p:cNvPr>
          <p:cNvSpPr/>
          <p:nvPr/>
        </p:nvSpPr>
        <p:spPr>
          <a:xfrm>
            <a:off x="5871588" y="2958185"/>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B</a:t>
            </a:r>
            <a:r>
              <a:rPr lang="ja-JP" altLang="en-US" b="1" dirty="0"/>
              <a:t>事業</a:t>
            </a:r>
            <a:r>
              <a:rPr kumimoji="1" lang="ja-JP" altLang="en-US" b="1" dirty="0"/>
              <a:t>部</a:t>
            </a:r>
          </a:p>
        </p:txBody>
      </p:sp>
      <p:sp>
        <p:nvSpPr>
          <p:cNvPr id="12" name="フローチャート: 処理 11">
            <a:extLst>
              <a:ext uri="{FF2B5EF4-FFF2-40B4-BE49-F238E27FC236}">
                <a16:creationId xmlns:a16="http://schemas.microsoft.com/office/drawing/2014/main" id="{853C934D-CEAE-754E-3ED9-EDA898287CEF}"/>
              </a:ext>
            </a:extLst>
          </p:cNvPr>
          <p:cNvSpPr/>
          <p:nvPr/>
        </p:nvSpPr>
        <p:spPr>
          <a:xfrm>
            <a:off x="7631724" y="2951576"/>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C</a:t>
            </a:r>
            <a:r>
              <a:rPr lang="ja-JP" altLang="en-US" b="1" dirty="0"/>
              <a:t>事業</a:t>
            </a:r>
            <a:r>
              <a:rPr kumimoji="1" lang="ja-JP" altLang="en-US" b="1" dirty="0"/>
              <a:t>部</a:t>
            </a:r>
          </a:p>
        </p:txBody>
      </p:sp>
      <p:sp>
        <p:nvSpPr>
          <p:cNvPr id="13" name="フローチャート: 処理 12">
            <a:extLst>
              <a:ext uri="{FF2B5EF4-FFF2-40B4-BE49-F238E27FC236}">
                <a16:creationId xmlns:a16="http://schemas.microsoft.com/office/drawing/2014/main" id="{644CEEC3-C18E-A1A1-0899-79B3B90689FC}"/>
              </a:ext>
            </a:extLst>
          </p:cNvPr>
          <p:cNvSpPr/>
          <p:nvPr/>
        </p:nvSpPr>
        <p:spPr>
          <a:xfrm>
            <a:off x="9241135" y="2951576"/>
            <a:ext cx="1316334" cy="462224"/>
          </a:xfrm>
          <a:prstGeom prst="flowChartProcess">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ja-JP" b="1" dirty="0"/>
              <a:t>D</a:t>
            </a:r>
            <a:r>
              <a:rPr lang="ja-JP" altLang="en-US" b="1" dirty="0"/>
              <a:t>事業</a:t>
            </a:r>
            <a:r>
              <a:rPr kumimoji="1" lang="ja-JP" altLang="en-US" b="1" dirty="0"/>
              <a:t>部</a:t>
            </a:r>
          </a:p>
        </p:txBody>
      </p:sp>
      <p:cxnSp>
        <p:nvCxnSpPr>
          <p:cNvPr id="16" name="直線コネクタ 15">
            <a:extLst>
              <a:ext uri="{FF2B5EF4-FFF2-40B4-BE49-F238E27FC236}">
                <a16:creationId xmlns:a16="http://schemas.microsoft.com/office/drawing/2014/main" id="{127ABBC2-C0B3-AB3E-30D2-F01D6933CE00}"/>
              </a:ext>
            </a:extLst>
          </p:cNvPr>
          <p:cNvCxnSpPr>
            <a:stCxn id="6" idx="2"/>
          </p:cNvCxnSpPr>
          <p:nvPr/>
        </p:nvCxnSpPr>
        <p:spPr>
          <a:xfrm>
            <a:off x="4769619" y="3428738"/>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75D5DCAF-7ECA-2A87-B2A6-B5DC8AD50BCB}"/>
              </a:ext>
            </a:extLst>
          </p:cNvPr>
          <p:cNvCxnSpPr>
            <a:cxnSpLocks/>
            <a:stCxn id="8" idx="2"/>
          </p:cNvCxnSpPr>
          <p:nvPr/>
        </p:nvCxnSpPr>
        <p:spPr>
          <a:xfrm flipH="1">
            <a:off x="6528082" y="3420409"/>
            <a:ext cx="1673"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B4937406-7A14-3CAF-8A5A-6D8DCAFE694C}"/>
              </a:ext>
            </a:extLst>
          </p:cNvPr>
          <p:cNvCxnSpPr>
            <a:cxnSpLocks/>
            <a:stCxn id="12" idx="2"/>
          </p:cNvCxnSpPr>
          <p:nvPr/>
        </p:nvCxnSpPr>
        <p:spPr>
          <a:xfrm>
            <a:off x="8289891" y="3413800"/>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40BD12AA-C31B-2BAC-BB0A-4DCF368A3292}"/>
              </a:ext>
            </a:extLst>
          </p:cNvPr>
          <p:cNvCxnSpPr>
            <a:cxnSpLocks/>
            <a:stCxn id="13" idx="2"/>
          </p:cNvCxnSpPr>
          <p:nvPr/>
        </p:nvCxnSpPr>
        <p:spPr>
          <a:xfrm>
            <a:off x="9899302" y="3413800"/>
            <a:ext cx="0" cy="261406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712AAB9D-014B-613C-AA2D-776738F5DCD3}"/>
              </a:ext>
            </a:extLst>
          </p:cNvPr>
          <p:cNvCxnSpPr>
            <a:cxnSpLocks/>
            <a:stCxn id="3" idx="3"/>
          </p:cNvCxnSpPr>
          <p:nvPr/>
        </p:nvCxnSpPr>
        <p:spPr>
          <a:xfrm>
            <a:off x="3547070" y="3870942"/>
            <a:ext cx="701039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線コネクタ 26">
            <a:extLst>
              <a:ext uri="{FF2B5EF4-FFF2-40B4-BE49-F238E27FC236}">
                <a16:creationId xmlns:a16="http://schemas.microsoft.com/office/drawing/2014/main" id="{E1B98167-793A-CC49-A1C7-785A3B6233CE}"/>
              </a:ext>
            </a:extLst>
          </p:cNvPr>
          <p:cNvCxnSpPr>
            <a:cxnSpLocks/>
            <a:stCxn id="7" idx="3"/>
          </p:cNvCxnSpPr>
          <p:nvPr/>
        </p:nvCxnSpPr>
        <p:spPr>
          <a:xfrm>
            <a:off x="3547070" y="4524085"/>
            <a:ext cx="7010398" cy="14048"/>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5A96A52F-8900-A66A-44B6-2A75DF353803}"/>
              </a:ext>
            </a:extLst>
          </p:cNvPr>
          <p:cNvCxnSpPr>
            <a:cxnSpLocks/>
            <a:stCxn id="11" idx="3"/>
          </p:cNvCxnSpPr>
          <p:nvPr/>
        </p:nvCxnSpPr>
        <p:spPr>
          <a:xfrm>
            <a:off x="3547070" y="5166727"/>
            <a:ext cx="701039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線コネクタ 30">
            <a:extLst>
              <a:ext uri="{FF2B5EF4-FFF2-40B4-BE49-F238E27FC236}">
                <a16:creationId xmlns:a16="http://schemas.microsoft.com/office/drawing/2014/main" id="{9D30FD98-5E6A-E2F0-FA5F-724D4F8DEE60}"/>
              </a:ext>
            </a:extLst>
          </p:cNvPr>
          <p:cNvCxnSpPr>
            <a:cxnSpLocks/>
            <a:stCxn id="5" idx="3"/>
          </p:cNvCxnSpPr>
          <p:nvPr/>
        </p:nvCxnSpPr>
        <p:spPr>
          <a:xfrm>
            <a:off x="3547070" y="5811694"/>
            <a:ext cx="7010398"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3" name="楕円 32">
            <a:extLst>
              <a:ext uri="{FF2B5EF4-FFF2-40B4-BE49-F238E27FC236}">
                <a16:creationId xmlns:a16="http://schemas.microsoft.com/office/drawing/2014/main" id="{F666A81B-6780-EE3F-531E-E070F0ED459C}"/>
              </a:ext>
            </a:extLst>
          </p:cNvPr>
          <p:cNvSpPr/>
          <p:nvPr/>
        </p:nvSpPr>
        <p:spPr>
          <a:xfrm>
            <a:off x="4632293" y="372471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4" name="楕円 33">
            <a:extLst>
              <a:ext uri="{FF2B5EF4-FFF2-40B4-BE49-F238E27FC236}">
                <a16:creationId xmlns:a16="http://schemas.microsoft.com/office/drawing/2014/main" id="{BE446997-3BB2-FCCD-1A1A-36847B66E408}"/>
              </a:ext>
            </a:extLst>
          </p:cNvPr>
          <p:cNvSpPr/>
          <p:nvPr/>
        </p:nvSpPr>
        <p:spPr>
          <a:xfrm>
            <a:off x="4611360" y="4391269"/>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5" name="楕円 34">
            <a:extLst>
              <a:ext uri="{FF2B5EF4-FFF2-40B4-BE49-F238E27FC236}">
                <a16:creationId xmlns:a16="http://schemas.microsoft.com/office/drawing/2014/main" id="{99384714-911D-F509-4CF8-964CFA224C96}"/>
              </a:ext>
            </a:extLst>
          </p:cNvPr>
          <p:cNvSpPr/>
          <p:nvPr/>
        </p:nvSpPr>
        <p:spPr>
          <a:xfrm>
            <a:off x="4632293" y="5026887"/>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6" name="楕円 35">
            <a:extLst>
              <a:ext uri="{FF2B5EF4-FFF2-40B4-BE49-F238E27FC236}">
                <a16:creationId xmlns:a16="http://schemas.microsoft.com/office/drawing/2014/main" id="{BF682382-800B-9D98-2C5B-03852D2A8102}"/>
              </a:ext>
            </a:extLst>
          </p:cNvPr>
          <p:cNvSpPr/>
          <p:nvPr/>
        </p:nvSpPr>
        <p:spPr>
          <a:xfrm>
            <a:off x="4632293" y="568969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7" name="楕円 36">
            <a:extLst>
              <a:ext uri="{FF2B5EF4-FFF2-40B4-BE49-F238E27FC236}">
                <a16:creationId xmlns:a16="http://schemas.microsoft.com/office/drawing/2014/main" id="{896BED67-0BA3-9B63-D339-E942F8C721D0}"/>
              </a:ext>
            </a:extLst>
          </p:cNvPr>
          <p:cNvSpPr/>
          <p:nvPr/>
        </p:nvSpPr>
        <p:spPr>
          <a:xfrm>
            <a:off x="6409175" y="372471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8" name="楕円 37">
            <a:extLst>
              <a:ext uri="{FF2B5EF4-FFF2-40B4-BE49-F238E27FC236}">
                <a16:creationId xmlns:a16="http://schemas.microsoft.com/office/drawing/2014/main" id="{617D78EE-CFC1-44CB-22D9-666456075852}"/>
              </a:ext>
            </a:extLst>
          </p:cNvPr>
          <p:cNvSpPr/>
          <p:nvPr/>
        </p:nvSpPr>
        <p:spPr>
          <a:xfrm>
            <a:off x="6388242" y="4391269"/>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39" name="楕円 38">
            <a:extLst>
              <a:ext uri="{FF2B5EF4-FFF2-40B4-BE49-F238E27FC236}">
                <a16:creationId xmlns:a16="http://schemas.microsoft.com/office/drawing/2014/main" id="{EF6441BF-104A-239B-29F1-61839D49BE10}"/>
              </a:ext>
            </a:extLst>
          </p:cNvPr>
          <p:cNvSpPr/>
          <p:nvPr/>
        </p:nvSpPr>
        <p:spPr>
          <a:xfrm>
            <a:off x="6409175" y="5026887"/>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0" name="楕円 39">
            <a:extLst>
              <a:ext uri="{FF2B5EF4-FFF2-40B4-BE49-F238E27FC236}">
                <a16:creationId xmlns:a16="http://schemas.microsoft.com/office/drawing/2014/main" id="{3026EE7B-D0FD-1C2A-3DE6-725E03B30AAA}"/>
              </a:ext>
            </a:extLst>
          </p:cNvPr>
          <p:cNvSpPr/>
          <p:nvPr/>
        </p:nvSpPr>
        <p:spPr>
          <a:xfrm>
            <a:off x="6409175" y="568969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1" name="楕円 40">
            <a:extLst>
              <a:ext uri="{FF2B5EF4-FFF2-40B4-BE49-F238E27FC236}">
                <a16:creationId xmlns:a16="http://schemas.microsoft.com/office/drawing/2014/main" id="{60200AB2-1ABB-6430-478A-802C362888B2}"/>
              </a:ext>
            </a:extLst>
          </p:cNvPr>
          <p:cNvSpPr/>
          <p:nvPr/>
        </p:nvSpPr>
        <p:spPr>
          <a:xfrm>
            <a:off x="8198202" y="371980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2" name="楕円 41">
            <a:extLst>
              <a:ext uri="{FF2B5EF4-FFF2-40B4-BE49-F238E27FC236}">
                <a16:creationId xmlns:a16="http://schemas.microsoft.com/office/drawing/2014/main" id="{462AA6F6-42C5-D70A-E6D6-9FA9F01EC399}"/>
              </a:ext>
            </a:extLst>
          </p:cNvPr>
          <p:cNvSpPr/>
          <p:nvPr/>
        </p:nvSpPr>
        <p:spPr>
          <a:xfrm>
            <a:off x="8177269" y="4386364"/>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3" name="楕円 42">
            <a:extLst>
              <a:ext uri="{FF2B5EF4-FFF2-40B4-BE49-F238E27FC236}">
                <a16:creationId xmlns:a16="http://schemas.microsoft.com/office/drawing/2014/main" id="{CFA2E235-FEB1-FF6F-7FC8-29E9A51AFAB1}"/>
              </a:ext>
            </a:extLst>
          </p:cNvPr>
          <p:cNvSpPr/>
          <p:nvPr/>
        </p:nvSpPr>
        <p:spPr>
          <a:xfrm>
            <a:off x="8198202" y="5021982"/>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4" name="楕円 43">
            <a:extLst>
              <a:ext uri="{FF2B5EF4-FFF2-40B4-BE49-F238E27FC236}">
                <a16:creationId xmlns:a16="http://schemas.microsoft.com/office/drawing/2014/main" id="{5E284F73-2F83-B245-1396-6EB1772D86F7}"/>
              </a:ext>
            </a:extLst>
          </p:cNvPr>
          <p:cNvSpPr/>
          <p:nvPr/>
        </p:nvSpPr>
        <p:spPr>
          <a:xfrm>
            <a:off x="8198202" y="568479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5" name="楕円 44">
            <a:extLst>
              <a:ext uri="{FF2B5EF4-FFF2-40B4-BE49-F238E27FC236}">
                <a16:creationId xmlns:a16="http://schemas.microsoft.com/office/drawing/2014/main" id="{1C9AEE88-8A7F-EA92-68A8-63EEAE49327E}"/>
              </a:ext>
            </a:extLst>
          </p:cNvPr>
          <p:cNvSpPr/>
          <p:nvPr/>
        </p:nvSpPr>
        <p:spPr>
          <a:xfrm>
            <a:off x="9764909" y="3719805"/>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6" name="楕円 45">
            <a:extLst>
              <a:ext uri="{FF2B5EF4-FFF2-40B4-BE49-F238E27FC236}">
                <a16:creationId xmlns:a16="http://schemas.microsoft.com/office/drawing/2014/main" id="{1AD6935A-B97F-73CF-4DBD-63C0FCFCA0F5}"/>
              </a:ext>
            </a:extLst>
          </p:cNvPr>
          <p:cNvSpPr/>
          <p:nvPr/>
        </p:nvSpPr>
        <p:spPr>
          <a:xfrm>
            <a:off x="9743976" y="4386364"/>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7" name="楕円 46">
            <a:extLst>
              <a:ext uri="{FF2B5EF4-FFF2-40B4-BE49-F238E27FC236}">
                <a16:creationId xmlns:a16="http://schemas.microsoft.com/office/drawing/2014/main" id="{1126434E-6876-35FE-011F-6A43916DCFB3}"/>
              </a:ext>
            </a:extLst>
          </p:cNvPr>
          <p:cNvSpPr/>
          <p:nvPr/>
        </p:nvSpPr>
        <p:spPr>
          <a:xfrm>
            <a:off x="9764909" y="5021982"/>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48" name="楕円 47">
            <a:extLst>
              <a:ext uri="{FF2B5EF4-FFF2-40B4-BE49-F238E27FC236}">
                <a16:creationId xmlns:a16="http://schemas.microsoft.com/office/drawing/2014/main" id="{C9B77172-A8D4-A99C-E0DE-AC01FD403C50}"/>
              </a:ext>
            </a:extLst>
          </p:cNvPr>
          <p:cNvSpPr/>
          <p:nvPr/>
        </p:nvSpPr>
        <p:spPr>
          <a:xfrm>
            <a:off x="9764909" y="5684790"/>
            <a:ext cx="271306" cy="279679"/>
          </a:xfrm>
          <a:prstGeom prst="ellipse">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kumimoji="1" lang="ja-JP" altLang="en-US"/>
          </a:p>
        </p:txBody>
      </p:sp>
      <p:sp>
        <p:nvSpPr>
          <p:cNvPr id="50" name="テキスト ボックス 49">
            <a:extLst>
              <a:ext uri="{FF2B5EF4-FFF2-40B4-BE49-F238E27FC236}">
                <a16:creationId xmlns:a16="http://schemas.microsoft.com/office/drawing/2014/main" id="{67D31AF5-41A7-2EAE-2DF9-B92ACF683277}"/>
              </a:ext>
            </a:extLst>
          </p:cNvPr>
          <p:cNvSpPr txBox="1"/>
          <p:nvPr/>
        </p:nvSpPr>
        <p:spPr>
          <a:xfrm>
            <a:off x="6428438" y="2503455"/>
            <a:ext cx="1316334" cy="369332"/>
          </a:xfrm>
          <a:prstGeom prst="rect">
            <a:avLst/>
          </a:prstGeom>
          <a:noFill/>
        </p:spPr>
        <p:txBody>
          <a:bodyPr wrap="square">
            <a:spAutoFit/>
          </a:bodyPr>
          <a:lstStyle/>
          <a:p>
            <a:r>
              <a:rPr lang="ja-JP" altLang="en-US" b="1" dirty="0">
                <a:solidFill>
                  <a:srgbClr val="333333"/>
                </a:solidFill>
                <a:latin typeface="Noto Sans JP"/>
              </a:rPr>
              <a:t>事業部別</a:t>
            </a:r>
            <a:endParaRPr lang="ja-JP" altLang="en-US" b="1" dirty="0"/>
          </a:p>
        </p:txBody>
      </p:sp>
      <p:sp>
        <p:nvSpPr>
          <p:cNvPr id="51" name="テキスト ボックス 50">
            <a:extLst>
              <a:ext uri="{FF2B5EF4-FFF2-40B4-BE49-F238E27FC236}">
                <a16:creationId xmlns:a16="http://schemas.microsoft.com/office/drawing/2014/main" id="{F28591BD-6314-1BC2-1B35-6908EED64570}"/>
              </a:ext>
            </a:extLst>
          </p:cNvPr>
          <p:cNvSpPr txBox="1"/>
          <p:nvPr/>
        </p:nvSpPr>
        <p:spPr>
          <a:xfrm>
            <a:off x="1243486" y="4735772"/>
            <a:ext cx="1316334" cy="369332"/>
          </a:xfrm>
          <a:prstGeom prst="rect">
            <a:avLst/>
          </a:prstGeom>
          <a:noFill/>
        </p:spPr>
        <p:txBody>
          <a:bodyPr wrap="square">
            <a:spAutoFit/>
          </a:bodyPr>
          <a:lstStyle/>
          <a:p>
            <a:r>
              <a:rPr lang="ja-JP" altLang="en-US" b="1" dirty="0">
                <a:solidFill>
                  <a:srgbClr val="333333"/>
                </a:solidFill>
                <a:latin typeface="Noto Sans JP"/>
              </a:rPr>
              <a:t>職能別</a:t>
            </a:r>
            <a:endParaRPr lang="ja-JP" altLang="en-US" b="1" dirty="0"/>
          </a:p>
        </p:txBody>
      </p:sp>
    </p:spTree>
    <p:extLst>
      <p:ext uri="{BB962C8B-B14F-4D97-AF65-F5344CB8AC3E}">
        <p14:creationId xmlns:p14="http://schemas.microsoft.com/office/powerpoint/2010/main" val="4230518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86283"/>
            <a:ext cx="10015695" cy="1323439"/>
          </a:xfrm>
          <a:prstGeom prst="rect">
            <a:avLst/>
          </a:prstGeom>
          <a:noFill/>
        </p:spPr>
        <p:txBody>
          <a:bodyPr wrap="square" rtlCol="0">
            <a:spAutoFit/>
          </a:bodyPr>
          <a:lstStyle/>
          <a:p>
            <a:r>
              <a:rPr lang="en-US" altLang="ja-JP" sz="2000" b="1" dirty="0">
                <a:solidFill>
                  <a:srgbClr val="FF0000"/>
                </a:solidFill>
              </a:rPr>
              <a:t>SRI</a:t>
            </a:r>
            <a:r>
              <a:rPr lang="ja-JP" altLang="en-US" sz="2000" b="1" dirty="0">
                <a:solidFill>
                  <a:srgbClr val="FF0000"/>
                </a:solidFill>
              </a:rPr>
              <a:t>（</a:t>
            </a:r>
            <a:r>
              <a:rPr lang="en-US" altLang="ja-JP" sz="2000" b="1" dirty="0">
                <a:solidFill>
                  <a:srgbClr val="FF0000"/>
                </a:solidFill>
              </a:rPr>
              <a:t>Socially Responsible Investment</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社会的責任投資</a:t>
            </a:r>
            <a:r>
              <a:rPr lang="ja-JP" altLang="en-US" sz="2000" b="0" i="0" dirty="0">
                <a:solidFill>
                  <a:srgbClr val="333333"/>
                </a:solidFill>
                <a:effectLst/>
                <a:latin typeface="Noto Sans JP"/>
              </a:rPr>
              <a:t>のこと。運用上の投資基準として、従来の財務的側面だけでなく、社会的・倫理的側面である</a:t>
            </a:r>
            <a:r>
              <a:rPr lang="ja-JP" altLang="en-US" sz="2000" b="0" i="0" dirty="0">
                <a:solidFill>
                  <a:srgbClr val="FF0000"/>
                </a:solidFill>
                <a:effectLst/>
                <a:latin typeface="Noto Sans JP"/>
              </a:rPr>
              <a:t>社会的責任（</a:t>
            </a:r>
            <a:r>
              <a:rPr lang="en-US" altLang="ja-JP" sz="2000" b="0" i="0" dirty="0">
                <a:solidFill>
                  <a:srgbClr val="FF0000"/>
                </a:solidFill>
                <a:effectLst/>
                <a:latin typeface="Noto Sans JP"/>
              </a:rPr>
              <a:t>CSR</a:t>
            </a:r>
            <a:r>
              <a:rPr lang="ja-JP" altLang="en-US" sz="2000" b="0" i="0" dirty="0">
                <a:solidFill>
                  <a:srgbClr val="FF0000"/>
                </a:solidFill>
                <a:effectLst/>
                <a:latin typeface="Noto Sans JP"/>
              </a:rPr>
              <a:t>）も考慮して</a:t>
            </a:r>
            <a:r>
              <a:rPr lang="ja-JP" altLang="en-US" sz="2000" b="0" i="0" dirty="0">
                <a:solidFill>
                  <a:srgbClr val="333333"/>
                </a:solidFill>
                <a:effectLst/>
                <a:latin typeface="Noto Sans JP"/>
              </a:rPr>
              <a:t>投資対象を選ぶことをいう。</a:t>
            </a:r>
            <a:endParaRPr lang="en-US" altLang="ja-JP" sz="2000" b="0" i="0" dirty="0">
              <a:solidFill>
                <a:srgbClr val="333333"/>
              </a:solidFill>
              <a:effectLst/>
              <a:latin typeface="Noto Sans JP"/>
            </a:endParaRPr>
          </a:p>
        </p:txBody>
      </p:sp>
    </p:spTree>
    <p:extLst>
      <p:ext uri="{BB962C8B-B14F-4D97-AF65-F5344CB8AC3E}">
        <p14:creationId xmlns:p14="http://schemas.microsoft.com/office/powerpoint/2010/main" val="14821676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99394" y="840435"/>
            <a:ext cx="10015695" cy="2246769"/>
          </a:xfrm>
          <a:prstGeom prst="rect">
            <a:avLst/>
          </a:prstGeom>
          <a:noFill/>
        </p:spPr>
        <p:txBody>
          <a:bodyPr wrap="square" rtlCol="0">
            <a:spAutoFit/>
          </a:bodyPr>
          <a:lstStyle/>
          <a:p>
            <a:r>
              <a:rPr lang="ja-JP" altLang="en-US" sz="2000" b="1" dirty="0">
                <a:solidFill>
                  <a:srgbClr val="FF0000"/>
                </a:solidFill>
              </a:rPr>
              <a:t>プロジェクト組織</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プロジェクトごとに専門スキルを有した人材を各部門から招集し、一つのプロジェクトチームとして組織を形成する。プロジェクトが完了すればチームは解散し、各メンバーはそれぞれの部門に戻ったり、別のプロジェクトに参画したりする。加えてプロジェクトマネージャー（プロジェクトリーダー）が配備され、その指示や意思決定に従ってプロジェクトを遂行するのが特徴。</a:t>
            </a:r>
            <a:endParaRPr lang="en-US" altLang="ja-JP" sz="2000" b="0" i="0" dirty="0">
              <a:solidFill>
                <a:srgbClr val="333333"/>
              </a:solidFill>
              <a:effectLst/>
              <a:latin typeface="Noto Sans JP"/>
            </a:endParaRPr>
          </a:p>
        </p:txBody>
      </p:sp>
      <p:sp>
        <p:nvSpPr>
          <p:cNvPr id="2" name="フローチャート: 処理 1">
            <a:extLst>
              <a:ext uri="{FF2B5EF4-FFF2-40B4-BE49-F238E27FC236}">
                <a16:creationId xmlns:a16="http://schemas.microsoft.com/office/drawing/2014/main" id="{CFC5ABF4-C5DF-25D0-BEC9-BD763B498AFD}"/>
              </a:ext>
            </a:extLst>
          </p:cNvPr>
          <p:cNvSpPr/>
          <p:nvPr/>
        </p:nvSpPr>
        <p:spPr>
          <a:xfrm>
            <a:off x="4608842" y="4054977"/>
            <a:ext cx="3218823"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プロジェクトマネージャー</a:t>
            </a:r>
            <a:endParaRPr kumimoji="1" lang="ja-JP" altLang="en-US" b="1" dirty="0"/>
          </a:p>
        </p:txBody>
      </p:sp>
      <p:sp>
        <p:nvSpPr>
          <p:cNvPr id="9" name="フローチャート: 処理 8">
            <a:extLst>
              <a:ext uri="{FF2B5EF4-FFF2-40B4-BE49-F238E27FC236}">
                <a16:creationId xmlns:a16="http://schemas.microsoft.com/office/drawing/2014/main" id="{A5ED106E-BCEB-D24D-50FE-AEFCA6047CB4}"/>
              </a:ext>
            </a:extLst>
          </p:cNvPr>
          <p:cNvSpPr/>
          <p:nvPr/>
        </p:nvSpPr>
        <p:spPr>
          <a:xfrm>
            <a:off x="3283298" y="5096838"/>
            <a:ext cx="2130250" cy="1133140"/>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設計チーム</a:t>
            </a:r>
            <a:endParaRPr kumimoji="1" lang="en-US" altLang="ja-JP" b="1" dirty="0"/>
          </a:p>
          <a:p>
            <a:pPr algn="ctr"/>
            <a:r>
              <a:rPr lang="ja-JP" altLang="en-US" b="1" dirty="0"/>
              <a:t>・チームリーダー</a:t>
            </a:r>
            <a:endParaRPr lang="en-US" altLang="ja-JP" b="1" dirty="0"/>
          </a:p>
          <a:p>
            <a:pPr algn="ctr"/>
            <a:r>
              <a:rPr lang="ja-JP" altLang="en-US" b="1" dirty="0"/>
              <a:t>・</a:t>
            </a:r>
            <a:r>
              <a:rPr kumimoji="1" lang="ja-JP" altLang="en-US" b="1" dirty="0"/>
              <a:t>チームメンバー</a:t>
            </a:r>
          </a:p>
        </p:txBody>
      </p:sp>
      <p:sp>
        <p:nvSpPr>
          <p:cNvPr id="10" name="フローチャート: 処理 9">
            <a:extLst>
              <a:ext uri="{FF2B5EF4-FFF2-40B4-BE49-F238E27FC236}">
                <a16:creationId xmlns:a16="http://schemas.microsoft.com/office/drawing/2014/main" id="{AA1F66CE-2DED-ADB1-36E4-878EA2D85AF8}"/>
              </a:ext>
            </a:extLst>
          </p:cNvPr>
          <p:cNvSpPr/>
          <p:nvPr/>
        </p:nvSpPr>
        <p:spPr>
          <a:xfrm>
            <a:off x="7094135" y="5096837"/>
            <a:ext cx="2130250" cy="1133139"/>
          </a:xfrm>
          <a:prstGeom prst="flowChartProcess">
            <a:avLst/>
          </a:prstGeom>
          <a:solidFill>
            <a:schemeClr val="accent2"/>
          </a:solidFill>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開発チーム</a:t>
            </a:r>
            <a:endParaRPr kumimoji="1" lang="en-US" altLang="ja-JP" b="1" dirty="0"/>
          </a:p>
          <a:p>
            <a:pPr algn="ctr"/>
            <a:r>
              <a:rPr lang="ja-JP" altLang="en-US" b="1" dirty="0"/>
              <a:t>・チームリーダー</a:t>
            </a:r>
            <a:endParaRPr lang="en-US" altLang="ja-JP" b="1" dirty="0"/>
          </a:p>
          <a:p>
            <a:pPr algn="ctr"/>
            <a:r>
              <a:rPr lang="ja-JP" altLang="en-US" b="1" dirty="0"/>
              <a:t>・</a:t>
            </a:r>
            <a:r>
              <a:rPr kumimoji="1" lang="ja-JP" altLang="en-US" b="1" dirty="0"/>
              <a:t>チームメンバー</a:t>
            </a:r>
          </a:p>
        </p:txBody>
      </p:sp>
      <p:cxnSp>
        <p:nvCxnSpPr>
          <p:cNvPr id="14" name="コネクタ: カギ線 13">
            <a:extLst>
              <a:ext uri="{FF2B5EF4-FFF2-40B4-BE49-F238E27FC236}">
                <a16:creationId xmlns:a16="http://schemas.microsoft.com/office/drawing/2014/main" id="{A7661435-B6E3-9667-D0ED-D953C7E182F6}"/>
              </a:ext>
            </a:extLst>
          </p:cNvPr>
          <p:cNvCxnSpPr>
            <a:cxnSpLocks/>
            <a:stCxn id="2" idx="2"/>
            <a:endCxn id="9" idx="0"/>
          </p:cNvCxnSpPr>
          <p:nvPr/>
        </p:nvCxnSpPr>
        <p:spPr>
          <a:xfrm rot="5400000">
            <a:off x="4993521" y="3872104"/>
            <a:ext cx="579637" cy="186983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5" name="コネクタ: カギ線 14">
            <a:extLst>
              <a:ext uri="{FF2B5EF4-FFF2-40B4-BE49-F238E27FC236}">
                <a16:creationId xmlns:a16="http://schemas.microsoft.com/office/drawing/2014/main" id="{B667C48C-03A6-84D8-84A2-FC47600D22D4}"/>
              </a:ext>
            </a:extLst>
          </p:cNvPr>
          <p:cNvCxnSpPr>
            <a:cxnSpLocks/>
            <a:stCxn id="2" idx="2"/>
            <a:endCxn id="10" idx="0"/>
          </p:cNvCxnSpPr>
          <p:nvPr/>
        </p:nvCxnSpPr>
        <p:spPr>
          <a:xfrm rot="16200000" flipH="1">
            <a:off x="6898939" y="3836516"/>
            <a:ext cx="579636" cy="194100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25" name="フローチャート: 処理 24">
            <a:extLst>
              <a:ext uri="{FF2B5EF4-FFF2-40B4-BE49-F238E27FC236}">
                <a16:creationId xmlns:a16="http://schemas.microsoft.com/office/drawing/2014/main" id="{00DF7038-D8F7-453C-956B-5D6017B5B7CF}"/>
              </a:ext>
            </a:extLst>
          </p:cNvPr>
          <p:cNvSpPr/>
          <p:nvPr/>
        </p:nvSpPr>
        <p:spPr>
          <a:xfrm>
            <a:off x="4608842" y="3324612"/>
            <a:ext cx="3218823"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プロジェクトオーナー</a:t>
            </a:r>
            <a:endParaRPr kumimoji="1" lang="ja-JP" altLang="en-US" b="1" dirty="0"/>
          </a:p>
        </p:txBody>
      </p:sp>
      <p:cxnSp>
        <p:nvCxnSpPr>
          <p:cNvPr id="68" name="直線コネクタ 67">
            <a:extLst>
              <a:ext uri="{FF2B5EF4-FFF2-40B4-BE49-F238E27FC236}">
                <a16:creationId xmlns:a16="http://schemas.microsoft.com/office/drawing/2014/main" id="{25194720-C932-5EA8-7D44-6CEE38C19CD3}"/>
              </a:ext>
            </a:extLst>
          </p:cNvPr>
          <p:cNvCxnSpPr>
            <a:stCxn id="25" idx="2"/>
            <a:endCxn id="2" idx="0"/>
          </p:cNvCxnSpPr>
          <p:nvPr/>
        </p:nvCxnSpPr>
        <p:spPr>
          <a:xfrm>
            <a:off x="6218254" y="3786836"/>
            <a:ext cx="0" cy="26814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75691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539852"/>
            <a:ext cx="10015695" cy="1938992"/>
          </a:xfrm>
          <a:prstGeom prst="rect">
            <a:avLst/>
          </a:prstGeom>
          <a:noFill/>
        </p:spPr>
        <p:txBody>
          <a:bodyPr wrap="square" rtlCol="0">
            <a:spAutoFit/>
          </a:bodyPr>
          <a:lstStyle/>
          <a:p>
            <a:r>
              <a:rPr lang="ja-JP" altLang="en-US" sz="2000" b="1" dirty="0">
                <a:solidFill>
                  <a:srgbClr val="FF0000"/>
                </a:solidFill>
              </a:rPr>
              <a:t>持株会社</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株主として別の会社を支配する目的で株式を保有する会社のこと。持株会社のメリットは、複数の会社を子会社とすることによって、特定の事業の利益にとらわれず、全体としての利益を追求する</a:t>
            </a:r>
            <a:r>
              <a:rPr lang="en-US" altLang="ja-JP" sz="2000" b="0" i="0" dirty="0">
                <a:solidFill>
                  <a:srgbClr val="333333"/>
                </a:solidFill>
                <a:effectLst/>
                <a:latin typeface="Noto Sans JP"/>
              </a:rPr>
              <a:t>1</a:t>
            </a:r>
            <a:r>
              <a:rPr lang="ja-JP" altLang="en-US" sz="2000" b="0" i="0" dirty="0">
                <a:solidFill>
                  <a:srgbClr val="333333"/>
                </a:solidFill>
                <a:effectLst/>
                <a:latin typeface="Noto Sans JP"/>
              </a:rPr>
              <a:t>つの大きな組織として働くことができること。ホールディングカンパニーとも呼ばれる。</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A7E0111E-3038-35F9-85AC-B0C1C64C15A1}"/>
              </a:ext>
            </a:extLst>
          </p:cNvPr>
          <p:cNvSpPr/>
          <p:nvPr/>
        </p:nvSpPr>
        <p:spPr>
          <a:xfrm>
            <a:off x="4958020" y="3521590"/>
            <a:ext cx="2371411"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b="1" dirty="0"/>
              <a:t>持株会社（親会社）</a:t>
            </a:r>
            <a:endParaRPr kumimoji="1" lang="ja-JP" altLang="en-US" b="1" dirty="0"/>
          </a:p>
        </p:txBody>
      </p:sp>
      <p:sp>
        <p:nvSpPr>
          <p:cNvPr id="5" name="フローチャート: 処理 4">
            <a:extLst>
              <a:ext uri="{FF2B5EF4-FFF2-40B4-BE49-F238E27FC236}">
                <a16:creationId xmlns:a16="http://schemas.microsoft.com/office/drawing/2014/main" id="{C199CBA7-34FF-6035-46FC-BF06BD87AE8E}"/>
              </a:ext>
            </a:extLst>
          </p:cNvPr>
          <p:cNvSpPr/>
          <p:nvPr/>
        </p:nvSpPr>
        <p:spPr>
          <a:xfrm>
            <a:off x="2994409" y="4684857"/>
            <a:ext cx="174506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A</a:t>
            </a:r>
            <a:r>
              <a:rPr kumimoji="1" lang="ja-JP" altLang="en-US" b="1" dirty="0"/>
              <a:t>社（子会社）</a:t>
            </a:r>
          </a:p>
        </p:txBody>
      </p:sp>
      <p:sp>
        <p:nvSpPr>
          <p:cNvPr id="6" name="フローチャート: 処理 5">
            <a:extLst>
              <a:ext uri="{FF2B5EF4-FFF2-40B4-BE49-F238E27FC236}">
                <a16:creationId xmlns:a16="http://schemas.microsoft.com/office/drawing/2014/main" id="{EB5A14F9-E8D6-1467-4DC0-66297EDAAC88}"/>
              </a:ext>
            </a:extLst>
          </p:cNvPr>
          <p:cNvSpPr/>
          <p:nvPr/>
        </p:nvSpPr>
        <p:spPr>
          <a:xfrm>
            <a:off x="7547981" y="4684857"/>
            <a:ext cx="1745061"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altLang="ja-JP" b="1" dirty="0"/>
              <a:t>C</a:t>
            </a:r>
            <a:r>
              <a:rPr kumimoji="1" lang="ja-JP" altLang="en-US" b="1" dirty="0"/>
              <a:t>社（子会社）</a:t>
            </a:r>
          </a:p>
        </p:txBody>
      </p:sp>
      <p:cxnSp>
        <p:nvCxnSpPr>
          <p:cNvPr id="7" name="コネクタ: カギ線 6">
            <a:extLst>
              <a:ext uri="{FF2B5EF4-FFF2-40B4-BE49-F238E27FC236}">
                <a16:creationId xmlns:a16="http://schemas.microsoft.com/office/drawing/2014/main" id="{573C1154-6C15-04E8-E4FF-6C0EF4C082CA}"/>
              </a:ext>
            </a:extLst>
          </p:cNvPr>
          <p:cNvCxnSpPr>
            <a:cxnSpLocks/>
            <a:stCxn id="3" idx="2"/>
            <a:endCxn id="5" idx="0"/>
          </p:cNvCxnSpPr>
          <p:nvPr/>
        </p:nvCxnSpPr>
        <p:spPr>
          <a:xfrm rot="5400000">
            <a:off x="4654812" y="3195942"/>
            <a:ext cx="701043" cy="22767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8" name="コネクタ: カギ線 7">
            <a:extLst>
              <a:ext uri="{FF2B5EF4-FFF2-40B4-BE49-F238E27FC236}">
                <a16:creationId xmlns:a16="http://schemas.microsoft.com/office/drawing/2014/main" id="{76CB7764-479A-8307-BA78-198BDA9297D0}"/>
              </a:ext>
            </a:extLst>
          </p:cNvPr>
          <p:cNvCxnSpPr>
            <a:cxnSpLocks/>
            <a:stCxn id="3" idx="2"/>
            <a:endCxn id="6" idx="0"/>
          </p:cNvCxnSpPr>
          <p:nvPr/>
        </p:nvCxnSpPr>
        <p:spPr>
          <a:xfrm rot="16200000" flipH="1">
            <a:off x="6931598" y="3195942"/>
            <a:ext cx="701043" cy="227678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12" name="フローチャート: 処理 11">
            <a:extLst>
              <a:ext uri="{FF2B5EF4-FFF2-40B4-BE49-F238E27FC236}">
                <a16:creationId xmlns:a16="http://schemas.microsoft.com/office/drawing/2014/main" id="{42CE7A70-2FFD-E17F-E947-3E626B000141}"/>
              </a:ext>
            </a:extLst>
          </p:cNvPr>
          <p:cNvSpPr/>
          <p:nvPr/>
        </p:nvSpPr>
        <p:spPr>
          <a:xfrm>
            <a:off x="5271196" y="4684854"/>
            <a:ext cx="1745061"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en-US" altLang="ja-JP" b="1" dirty="0"/>
              <a:t>B</a:t>
            </a:r>
            <a:r>
              <a:rPr kumimoji="1" lang="ja-JP" altLang="en-US" b="1" dirty="0"/>
              <a:t>社（子会社）</a:t>
            </a:r>
          </a:p>
        </p:txBody>
      </p:sp>
      <p:cxnSp>
        <p:nvCxnSpPr>
          <p:cNvPr id="16" name="コネクタ: カギ線 15">
            <a:extLst>
              <a:ext uri="{FF2B5EF4-FFF2-40B4-BE49-F238E27FC236}">
                <a16:creationId xmlns:a16="http://schemas.microsoft.com/office/drawing/2014/main" id="{42EB0D09-D633-F4A7-A070-F2BDD781439F}"/>
              </a:ext>
            </a:extLst>
          </p:cNvPr>
          <p:cNvCxnSpPr>
            <a:cxnSpLocks/>
            <a:stCxn id="3" idx="2"/>
            <a:endCxn id="12" idx="0"/>
          </p:cNvCxnSpPr>
          <p:nvPr/>
        </p:nvCxnSpPr>
        <p:spPr>
          <a:xfrm rot="16200000" flipH="1">
            <a:off x="5793206" y="4334333"/>
            <a:ext cx="701040" cy="1"/>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61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00141"/>
            <a:ext cx="10015695" cy="1323439"/>
          </a:xfrm>
          <a:prstGeom prst="rect">
            <a:avLst/>
          </a:prstGeom>
          <a:noFill/>
        </p:spPr>
        <p:txBody>
          <a:bodyPr wrap="square" rtlCol="0">
            <a:spAutoFit/>
          </a:bodyPr>
          <a:lstStyle/>
          <a:p>
            <a:r>
              <a:rPr lang="en-US" altLang="ja-JP" sz="2000" b="1" dirty="0">
                <a:solidFill>
                  <a:srgbClr val="FF0000"/>
                </a:solidFill>
              </a:rPr>
              <a:t>CEO</a:t>
            </a:r>
            <a:r>
              <a:rPr lang="ja-JP" altLang="en-US" sz="2000" b="1" dirty="0">
                <a:solidFill>
                  <a:srgbClr val="FF0000"/>
                </a:solidFill>
              </a:rPr>
              <a:t>（</a:t>
            </a:r>
            <a:r>
              <a:rPr lang="en-US" altLang="ja-JP" sz="2000" b="1" dirty="0">
                <a:solidFill>
                  <a:srgbClr val="FF0000"/>
                </a:solidFill>
              </a:rPr>
              <a:t>Chief Executive Officer</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企業戦略の決定、中長期的な経営事項についての責任を負う役職で最高経営責任者のこと。一般的な企業では会長や社長などが</a:t>
            </a:r>
            <a:r>
              <a:rPr lang="en-US" altLang="ja-JP" sz="2000" b="0" i="0" dirty="0">
                <a:solidFill>
                  <a:srgbClr val="333333"/>
                </a:solidFill>
                <a:effectLst/>
                <a:latin typeface="Noto Sans JP"/>
              </a:rPr>
              <a:t>CEO</a:t>
            </a:r>
            <a:r>
              <a:rPr lang="ja-JP" altLang="en-US" sz="2000" b="0" i="0" dirty="0">
                <a:solidFill>
                  <a:srgbClr val="333333"/>
                </a:solidFill>
                <a:effectLst/>
                <a:latin typeface="Noto Sans JP"/>
              </a:rPr>
              <a:t>に該当する。</a:t>
            </a:r>
            <a:endParaRPr lang="en-US" altLang="ja-JP" sz="2000" b="0" i="0" dirty="0">
              <a:solidFill>
                <a:srgbClr val="333333"/>
              </a:solidFill>
              <a:effectLst/>
              <a:latin typeface="Noto Sans JP"/>
            </a:endParaRPr>
          </a:p>
        </p:txBody>
      </p:sp>
      <p:pic>
        <p:nvPicPr>
          <p:cNvPr id="18434" name="Picture 2">
            <a:extLst>
              <a:ext uri="{FF2B5EF4-FFF2-40B4-BE49-F238E27FC236}">
                <a16:creationId xmlns:a16="http://schemas.microsoft.com/office/drawing/2014/main" id="{ECB079AF-CBE6-1A85-9533-68C28B55B9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337" y="3197062"/>
            <a:ext cx="1996220" cy="2314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8722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00141"/>
            <a:ext cx="10015695" cy="1631216"/>
          </a:xfrm>
          <a:prstGeom prst="rect">
            <a:avLst/>
          </a:prstGeom>
          <a:noFill/>
        </p:spPr>
        <p:txBody>
          <a:bodyPr wrap="square" rtlCol="0">
            <a:spAutoFit/>
          </a:bodyPr>
          <a:lstStyle/>
          <a:p>
            <a:r>
              <a:rPr lang="en-US" altLang="ja-JP" sz="2000" b="1" dirty="0">
                <a:solidFill>
                  <a:srgbClr val="FF0000"/>
                </a:solidFill>
              </a:rPr>
              <a:t>CIO</a:t>
            </a:r>
            <a:r>
              <a:rPr lang="ja-JP" altLang="en-US" sz="2000" b="1" dirty="0">
                <a:solidFill>
                  <a:srgbClr val="FF0000"/>
                </a:solidFill>
              </a:rPr>
              <a:t>（</a:t>
            </a:r>
            <a:r>
              <a:rPr lang="en-US" altLang="ja-JP" sz="2000" b="1" dirty="0">
                <a:solidFill>
                  <a:srgbClr val="FF0000"/>
                </a:solidFill>
              </a:rPr>
              <a:t>Chief Information Officer</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経営戦略に沿った情報戦略や</a:t>
            </a:r>
            <a:r>
              <a:rPr lang="en-US" altLang="ja-JP" sz="2000" b="0" i="0" dirty="0">
                <a:solidFill>
                  <a:srgbClr val="333333"/>
                </a:solidFill>
                <a:effectLst/>
                <a:latin typeface="Noto Sans JP"/>
              </a:rPr>
              <a:t>IT</a:t>
            </a:r>
            <a:r>
              <a:rPr lang="ja-JP" altLang="en-US" sz="2000" b="0" i="0" dirty="0">
                <a:solidFill>
                  <a:srgbClr val="333333"/>
                </a:solidFill>
                <a:effectLst/>
                <a:latin typeface="Noto Sans JP"/>
              </a:rPr>
              <a:t>投資計画に関する責任を持つ役職である最高情報責任者のこと。</a:t>
            </a:r>
            <a:r>
              <a:rPr lang="en-US" altLang="ja-JP" sz="2000" b="0" i="0" dirty="0">
                <a:solidFill>
                  <a:srgbClr val="333333"/>
                </a:solidFill>
                <a:effectLst/>
                <a:latin typeface="Noto Sans JP"/>
              </a:rPr>
              <a:t>CEO</a:t>
            </a:r>
            <a:r>
              <a:rPr lang="ja-JP" altLang="en-US" sz="2000" b="0" i="0" dirty="0">
                <a:solidFill>
                  <a:srgbClr val="333333"/>
                </a:solidFill>
                <a:effectLst/>
                <a:latin typeface="Noto Sans JP"/>
              </a:rPr>
              <a:t>（最高経営責任者）や</a:t>
            </a:r>
            <a:r>
              <a:rPr lang="en-US" altLang="ja-JP" sz="2000" b="0" i="0" dirty="0">
                <a:solidFill>
                  <a:srgbClr val="333333"/>
                </a:solidFill>
                <a:effectLst/>
                <a:latin typeface="Noto Sans JP"/>
              </a:rPr>
              <a:t>COO</a:t>
            </a:r>
            <a:r>
              <a:rPr lang="ja-JP" altLang="en-US" sz="2000" b="0" i="0" dirty="0">
                <a:solidFill>
                  <a:srgbClr val="333333"/>
                </a:solidFill>
                <a:effectLst/>
                <a:latin typeface="Noto Sans JP"/>
              </a:rPr>
              <a:t>（最高執行責任者）を補佐し、企業の情報戦略の策定に当たるのが主な職務となる。</a:t>
            </a:r>
            <a:endParaRPr lang="en-US" altLang="ja-JP" sz="2000" b="0" i="0" dirty="0">
              <a:solidFill>
                <a:srgbClr val="333333"/>
              </a:solidFill>
              <a:effectLst/>
              <a:latin typeface="Noto Sans JP"/>
            </a:endParaRPr>
          </a:p>
        </p:txBody>
      </p:sp>
      <p:pic>
        <p:nvPicPr>
          <p:cNvPr id="26626" name="Picture 2">
            <a:extLst>
              <a:ext uri="{FF2B5EF4-FFF2-40B4-BE49-F238E27FC236}">
                <a16:creationId xmlns:a16="http://schemas.microsoft.com/office/drawing/2014/main" id="{DD9863FD-598A-0E89-C4FD-A747DB9097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4688" y="3231357"/>
            <a:ext cx="2808514" cy="2808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07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419272"/>
            <a:ext cx="10015695" cy="1631216"/>
          </a:xfrm>
          <a:prstGeom prst="rect">
            <a:avLst/>
          </a:prstGeom>
          <a:noFill/>
        </p:spPr>
        <p:txBody>
          <a:bodyPr wrap="square" rtlCol="0">
            <a:spAutoFit/>
          </a:bodyPr>
          <a:lstStyle/>
          <a:p>
            <a:r>
              <a:rPr lang="ja-JP" altLang="en-US" sz="2000" b="1" dirty="0">
                <a:solidFill>
                  <a:srgbClr val="FF0000"/>
                </a:solidFill>
              </a:rPr>
              <a:t>第</a:t>
            </a:r>
            <a:r>
              <a:rPr lang="en-US" altLang="ja-JP" sz="2000" b="1" dirty="0">
                <a:solidFill>
                  <a:srgbClr val="FF0000"/>
                </a:solidFill>
              </a:rPr>
              <a:t>4</a:t>
            </a:r>
            <a:r>
              <a:rPr lang="ja-JP" altLang="en-US" sz="2000" b="1" dirty="0">
                <a:solidFill>
                  <a:srgbClr val="FF0000"/>
                </a:solidFill>
              </a:rPr>
              <a:t>次産業革命</a:t>
            </a:r>
            <a:endParaRPr lang="en-US" altLang="ja-JP" sz="2000" b="1" dirty="0">
              <a:solidFill>
                <a:srgbClr val="FF0000"/>
              </a:solidFill>
            </a:endParaRPr>
          </a:p>
          <a:p>
            <a:endParaRPr lang="en-US" altLang="ja-JP" sz="2000" b="0" i="0" dirty="0">
              <a:effectLst/>
              <a:latin typeface="Noto Sans JP"/>
            </a:endParaRPr>
          </a:p>
          <a:p>
            <a:r>
              <a:rPr lang="ja-JP" altLang="en-US" sz="2000" b="0" i="0" dirty="0">
                <a:solidFill>
                  <a:srgbClr val="333333"/>
                </a:solidFill>
                <a:effectLst/>
                <a:latin typeface="Noto Sans JP"/>
              </a:rPr>
              <a:t>第四次産業革命とは、「人工知能（</a:t>
            </a:r>
            <a:r>
              <a:rPr lang="en-US" altLang="ja-JP" sz="2000" b="0" i="0" dirty="0">
                <a:solidFill>
                  <a:srgbClr val="333333"/>
                </a:solidFill>
                <a:effectLst/>
                <a:latin typeface="Noto Sans JP"/>
              </a:rPr>
              <a:t>AI</a:t>
            </a:r>
            <a:r>
              <a:rPr lang="ja-JP" altLang="en-US" sz="2000" b="0" i="0" dirty="0">
                <a:solidFill>
                  <a:srgbClr val="333333"/>
                </a:solidFill>
                <a:effectLst/>
                <a:latin typeface="Noto Sans JP"/>
              </a:rPr>
              <a:t>）」「ロボット工学」「ナノテクノロジー」「バイオテクノロジー」「量子コンピューター」などの技術が急速に進歩し、社会・経済の構造が大きく変革する時代のこと。インダストリー</a:t>
            </a:r>
            <a:r>
              <a:rPr lang="en-US" altLang="ja-JP" sz="2000" b="0" i="0" dirty="0">
                <a:solidFill>
                  <a:srgbClr val="333333"/>
                </a:solidFill>
                <a:effectLst/>
                <a:latin typeface="Noto Sans JP"/>
              </a:rPr>
              <a:t>4.0</a:t>
            </a:r>
            <a:r>
              <a:rPr lang="ja-JP" altLang="en-US" sz="2000" b="0" i="0" dirty="0">
                <a:solidFill>
                  <a:srgbClr val="333333"/>
                </a:solidFill>
                <a:effectLst/>
                <a:latin typeface="Noto Sans JP"/>
              </a:rPr>
              <a:t>とも呼ばれる。</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75A2D557-C745-3D48-4F37-1D8E51B59D7D}"/>
              </a:ext>
            </a:extLst>
          </p:cNvPr>
          <p:cNvPicPr>
            <a:picLocks noChangeAspect="1"/>
          </p:cNvPicPr>
          <p:nvPr/>
        </p:nvPicPr>
        <p:blipFill>
          <a:blip r:embed="rId2"/>
          <a:stretch>
            <a:fillRect/>
          </a:stretch>
        </p:blipFill>
        <p:spPr>
          <a:xfrm>
            <a:off x="3669004" y="3217175"/>
            <a:ext cx="4572638" cy="2543530"/>
          </a:xfrm>
          <a:prstGeom prst="rect">
            <a:avLst/>
          </a:prstGeom>
        </p:spPr>
      </p:pic>
      <p:sp>
        <p:nvSpPr>
          <p:cNvPr id="6" name="テキスト ボックス 5">
            <a:extLst>
              <a:ext uri="{FF2B5EF4-FFF2-40B4-BE49-F238E27FC236}">
                <a16:creationId xmlns:a16="http://schemas.microsoft.com/office/drawing/2014/main" id="{B2CA859A-67B3-76BB-9956-606678AA9511}"/>
              </a:ext>
            </a:extLst>
          </p:cNvPr>
          <p:cNvSpPr txBox="1"/>
          <p:nvPr/>
        </p:nvSpPr>
        <p:spPr>
          <a:xfrm>
            <a:off x="5107075" y="5773503"/>
            <a:ext cx="2308608" cy="307777"/>
          </a:xfrm>
          <a:prstGeom prst="rect">
            <a:avLst/>
          </a:prstGeom>
          <a:noFill/>
        </p:spPr>
        <p:txBody>
          <a:bodyPr wrap="square">
            <a:spAutoFit/>
          </a:bodyPr>
          <a:lstStyle/>
          <a:p>
            <a:r>
              <a:rPr lang="ja-JP" altLang="en-US" sz="1400" dirty="0"/>
              <a:t>（出典）</a:t>
            </a:r>
            <a:r>
              <a:rPr lang="en-US" altLang="ja-JP" sz="1400" dirty="0"/>
              <a:t>Wikipedia</a:t>
            </a:r>
            <a:endParaRPr lang="ja-JP" altLang="en-US" sz="1400" dirty="0"/>
          </a:p>
        </p:txBody>
      </p:sp>
    </p:spTree>
    <p:extLst>
      <p:ext uri="{BB962C8B-B14F-4D97-AF65-F5344CB8AC3E}">
        <p14:creationId xmlns:p14="http://schemas.microsoft.com/office/powerpoint/2010/main" val="324895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28354"/>
            <a:ext cx="10015695" cy="1631216"/>
          </a:xfrm>
          <a:prstGeom prst="rect">
            <a:avLst/>
          </a:prstGeom>
          <a:noFill/>
        </p:spPr>
        <p:txBody>
          <a:bodyPr wrap="square" rtlCol="0">
            <a:spAutoFit/>
          </a:bodyPr>
          <a:lstStyle/>
          <a:p>
            <a:r>
              <a:rPr lang="en-US" altLang="ja-JP" sz="2000" b="1" dirty="0">
                <a:solidFill>
                  <a:srgbClr val="FF0000"/>
                </a:solidFill>
              </a:rPr>
              <a:t>Society5.0</a:t>
            </a:r>
          </a:p>
          <a:p>
            <a:endParaRPr lang="en-US" altLang="ja-JP" sz="2000" b="0" i="0" dirty="0">
              <a:effectLst/>
              <a:latin typeface="Noto Sans JP"/>
            </a:endParaRPr>
          </a:p>
          <a:p>
            <a:r>
              <a:rPr lang="ja-JP" altLang="en-US" sz="2000" b="0" i="0" dirty="0">
                <a:solidFill>
                  <a:srgbClr val="333333"/>
                </a:solidFill>
                <a:effectLst/>
                <a:latin typeface="Noto Sans JP"/>
              </a:rPr>
              <a:t>サイバー空間（仮想空間）とフィジカル空間（現実空間）を高度に融合させたシステムにより、経済発展と社会的課題の解決を両立する、人間中心の社会（</a:t>
            </a:r>
            <a:r>
              <a:rPr lang="en-US" altLang="ja-JP" sz="2000" b="0" i="0" dirty="0">
                <a:solidFill>
                  <a:srgbClr val="333333"/>
                </a:solidFill>
                <a:effectLst/>
                <a:latin typeface="Noto Sans JP"/>
              </a:rPr>
              <a:t>Society</a:t>
            </a:r>
            <a:r>
              <a:rPr lang="ja-JP" altLang="en-US" sz="2000" b="0" i="0" dirty="0">
                <a:solidFill>
                  <a:srgbClr val="333333"/>
                </a:solidFill>
                <a:effectLst/>
                <a:latin typeface="Noto Sans JP"/>
              </a:rPr>
              <a:t>）のこと。</a:t>
            </a:r>
            <a:endParaRPr lang="en-US" altLang="ja-JP" sz="2000" b="0" i="0" dirty="0">
              <a:solidFill>
                <a:srgbClr val="333333"/>
              </a:solidFill>
              <a:effectLst/>
              <a:latin typeface="Noto Sans JP"/>
            </a:endParaRPr>
          </a:p>
        </p:txBody>
      </p:sp>
      <p:pic>
        <p:nvPicPr>
          <p:cNvPr id="5" name="図 4">
            <a:extLst>
              <a:ext uri="{FF2B5EF4-FFF2-40B4-BE49-F238E27FC236}">
                <a16:creationId xmlns:a16="http://schemas.microsoft.com/office/drawing/2014/main" id="{9B1DF1CE-F13D-1A9C-EA7B-D8FC9447747C}"/>
              </a:ext>
            </a:extLst>
          </p:cNvPr>
          <p:cNvPicPr>
            <a:picLocks noChangeAspect="1"/>
          </p:cNvPicPr>
          <p:nvPr/>
        </p:nvPicPr>
        <p:blipFill>
          <a:blip r:embed="rId2"/>
          <a:stretch>
            <a:fillRect/>
          </a:stretch>
        </p:blipFill>
        <p:spPr>
          <a:xfrm>
            <a:off x="3546079" y="2708819"/>
            <a:ext cx="4231346" cy="3043917"/>
          </a:xfrm>
          <a:prstGeom prst="rect">
            <a:avLst/>
          </a:prstGeom>
        </p:spPr>
      </p:pic>
      <p:sp>
        <p:nvSpPr>
          <p:cNvPr id="8" name="テキスト ボックス 7">
            <a:extLst>
              <a:ext uri="{FF2B5EF4-FFF2-40B4-BE49-F238E27FC236}">
                <a16:creationId xmlns:a16="http://schemas.microsoft.com/office/drawing/2014/main" id="{6983A824-0CDC-8CBF-EADB-E3C8083AF2D3}"/>
              </a:ext>
            </a:extLst>
          </p:cNvPr>
          <p:cNvSpPr txBox="1"/>
          <p:nvPr/>
        </p:nvSpPr>
        <p:spPr>
          <a:xfrm>
            <a:off x="3851031" y="5752736"/>
            <a:ext cx="6094324" cy="307777"/>
          </a:xfrm>
          <a:prstGeom prst="rect">
            <a:avLst/>
          </a:prstGeom>
          <a:noFill/>
        </p:spPr>
        <p:txBody>
          <a:bodyPr wrap="square">
            <a:spAutoFit/>
          </a:bodyPr>
          <a:lstStyle/>
          <a:p>
            <a:r>
              <a:rPr lang="en-US" altLang="ja-JP" sz="1400" dirty="0">
                <a:hlinkClick r:id="rId3"/>
              </a:rPr>
              <a:t>Society 5.0 - </a:t>
            </a:r>
            <a:r>
              <a:rPr lang="ja-JP" altLang="en-US" sz="1400" dirty="0">
                <a:hlinkClick r:id="rId3"/>
              </a:rPr>
              <a:t>科学技術政策 </a:t>
            </a:r>
            <a:r>
              <a:rPr lang="en-US" altLang="ja-JP" sz="1400" dirty="0">
                <a:hlinkClick r:id="rId3"/>
              </a:rPr>
              <a:t>- </a:t>
            </a:r>
            <a:r>
              <a:rPr lang="ja-JP" altLang="en-US" sz="1400" dirty="0">
                <a:hlinkClick r:id="rId3"/>
              </a:rPr>
              <a:t>内閣府 </a:t>
            </a:r>
            <a:r>
              <a:rPr lang="en-US" altLang="ja-JP" sz="1400" dirty="0">
                <a:hlinkClick r:id="rId3"/>
              </a:rPr>
              <a:t>(cao.go.jp)</a:t>
            </a:r>
            <a:endParaRPr lang="ja-JP" altLang="en-US" sz="1400" dirty="0"/>
          </a:p>
        </p:txBody>
      </p:sp>
    </p:spTree>
    <p:extLst>
      <p:ext uri="{BB962C8B-B14F-4D97-AF65-F5344CB8AC3E}">
        <p14:creationId xmlns:p14="http://schemas.microsoft.com/office/powerpoint/2010/main" val="1775096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806322"/>
            <a:ext cx="10015695" cy="1938992"/>
          </a:xfrm>
          <a:prstGeom prst="rect">
            <a:avLst/>
          </a:prstGeom>
          <a:noFill/>
        </p:spPr>
        <p:txBody>
          <a:bodyPr wrap="square" rtlCol="0">
            <a:spAutoFit/>
          </a:bodyPr>
          <a:lstStyle/>
          <a:p>
            <a:r>
              <a:rPr lang="ja-JP" altLang="en-US" sz="2000" b="1" dirty="0">
                <a:solidFill>
                  <a:srgbClr val="FF0000"/>
                </a:solidFill>
              </a:rPr>
              <a:t>データ駆動型社会</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実世界とサイバー空間との相互連関（</a:t>
            </a:r>
            <a:r>
              <a:rPr lang="en-US" altLang="ja-JP" sz="2000" dirty="0">
                <a:latin typeface="Noto Sans JP"/>
              </a:rPr>
              <a:t>CPS</a:t>
            </a:r>
            <a:r>
              <a:rPr lang="ja-JP" altLang="en-US" sz="2000" dirty="0">
                <a:latin typeface="Noto Sans JP"/>
              </a:rPr>
              <a:t>）が</a:t>
            </a:r>
            <a:r>
              <a:rPr lang="en-US" altLang="ja-JP" sz="2000" dirty="0">
                <a:latin typeface="Noto Sans JP"/>
              </a:rPr>
              <a:t>IOT</a:t>
            </a:r>
            <a:r>
              <a:rPr lang="ja-JP" altLang="en-US" sz="2000" dirty="0">
                <a:latin typeface="Noto Sans JP"/>
              </a:rPr>
              <a:t>によるモノのデジタル化・ネットワーク化によって様々な産業社会に適用され、デジタル化されたデータが、インテリジェンスへと変換されて現実世界に適用されることによって、データが付加価値を獲得して現実世界を動かす社会のこと。</a:t>
            </a:r>
            <a:endParaRPr lang="en-US" altLang="ja-JP" sz="2000" b="0" i="0" dirty="0">
              <a:effectLst/>
              <a:latin typeface="Noto Sans JP"/>
            </a:endParaRPr>
          </a:p>
        </p:txBody>
      </p:sp>
      <p:pic>
        <p:nvPicPr>
          <p:cNvPr id="3" name="図 2">
            <a:extLst>
              <a:ext uri="{FF2B5EF4-FFF2-40B4-BE49-F238E27FC236}">
                <a16:creationId xmlns:a16="http://schemas.microsoft.com/office/drawing/2014/main" id="{40A957BE-1A0C-2D4B-B01A-ED4198692EA4}"/>
              </a:ext>
            </a:extLst>
          </p:cNvPr>
          <p:cNvPicPr>
            <a:picLocks noChangeAspect="1"/>
          </p:cNvPicPr>
          <p:nvPr/>
        </p:nvPicPr>
        <p:blipFill>
          <a:blip r:embed="rId2"/>
          <a:stretch>
            <a:fillRect/>
          </a:stretch>
        </p:blipFill>
        <p:spPr>
          <a:xfrm>
            <a:off x="3214417" y="2808116"/>
            <a:ext cx="4653442" cy="2975363"/>
          </a:xfrm>
          <a:prstGeom prst="rect">
            <a:avLst/>
          </a:prstGeom>
        </p:spPr>
      </p:pic>
      <p:sp>
        <p:nvSpPr>
          <p:cNvPr id="7" name="テキスト ボックス 6">
            <a:extLst>
              <a:ext uri="{FF2B5EF4-FFF2-40B4-BE49-F238E27FC236}">
                <a16:creationId xmlns:a16="http://schemas.microsoft.com/office/drawing/2014/main" id="{CD074881-840D-613D-4251-DDE053D1F13F}"/>
              </a:ext>
            </a:extLst>
          </p:cNvPr>
          <p:cNvSpPr txBox="1"/>
          <p:nvPr/>
        </p:nvSpPr>
        <p:spPr>
          <a:xfrm>
            <a:off x="3214417" y="5846281"/>
            <a:ext cx="5011614" cy="276999"/>
          </a:xfrm>
          <a:prstGeom prst="rect">
            <a:avLst/>
          </a:prstGeom>
          <a:noFill/>
        </p:spPr>
        <p:txBody>
          <a:bodyPr wrap="square">
            <a:spAutoFit/>
          </a:bodyPr>
          <a:lstStyle/>
          <a:p>
            <a:r>
              <a:rPr lang="ja-JP" altLang="en-US" sz="1200" dirty="0"/>
              <a:t>（経済産業省）</a:t>
            </a:r>
            <a:r>
              <a:rPr lang="en-US" altLang="ja-JP" sz="1200" dirty="0"/>
              <a:t>CPS</a:t>
            </a:r>
            <a:r>
              <a:rPr lang="ja-JP" altLang="en-US" sz="1200" dirty="0"/>
              <a:t>によるデータ駆動型社会の到来を見据えた変革</a:t>
            </a:r>
          </a:p>
        </p:txBody>
      </p:sp>
    </p:spTree>
    <p:extLst>
      <p:ext uri="{BB962C8B-B14F-4D97-AF65-F5344CB8AC3E}">
        <p14:creationId xmlns:p14="http://schemas.microsoft.com/office/powerpoint/2010/main" val="4176777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57048"/>
            <a:ext cx="10015695" cy="2246769"/>
          </a:xfrm>
          <a:prstGeom prst="rect">
            <a:avLst/>
          </a:prstGeom>
          <a:noFill/>
        </p:spPr>
        <p:txBody>
          <a:bodyPr wrap="square" rtlCol="0">
            <a:spAutoFit/>
          </a:bodyPr>
          <a:lstStyle/>
          <a:p>
            <a:r>
              <a:rPr lang="ja-JP" altLang="en-US" sz="2000" b="1" dirty="0">
                <a:solidFill>
                  <a:srgbClr val="FF0000"/>
                </a:solidFill>
              </a:rPr>
              <a:t>デジタルトランスフォーメーション（</a:t>
            </a:r>
            <a:r>
              <a:rPr lang="en-US" altLang="ja-JP" sz="2000" b="1" dirty="0">
                <a:solidFill>
                  <a:srgbClr val="FF0000"/>
                </a:solidFill>
              </a:rPr>
              <a:t>Digital Transformation</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企業が外部エコシステム（顧客、市場）の劇的な変化に対応しつつ、内部エコシステム（組織、文化、従業員）の変革を牽引しながら、第</a:t>
            </a:r>
            <a:r>
              <a:rPr lang="en-US" altLang="ja-JP" sz="2000" dirty="0">
                <a:latin typeface="Noto Sans JP"/>
              </a:rPr>
              <a:t>3</a:t>
            </a:r>
            <a:r>
              <a:rPr lang="ja-JP" altLang="en-US" sz="2000" dirty="0">
                <a:latin typeface="Noto Sans JP"/>
              </a:rPr>
              <a:t>のプラットフォーム（クラウド、モビリティ、ビッグデータ</a:t>
            </a:r>
            <a:r>
              <a:rPr lang="en-US" altLang="ja-JP" sz="2000" dirty="0">
                <a:latin typeface="Noto Sans JP"/>
              </a:rPr>
              <a:t>/</a:t>
            </a:r>
            <a:r>
              <a:rPr lang="ja-JP" altLang="en-US" sz="2000" dirty="0">
                <a:latin typeface="Noto Sans JP"/>
              </a:rPr>
              <a:t>アナリティクス、ソーシャル技術）を利用して、新しい製品やサービス、新しいビジネスモデルを通して、ネットとリアルの両面での顧客エクスペリエンスの変革を図ることで価値を創出し、競争上の優位性を確立すること。</a:t>
            </a:r>
            <a:endParaRPr lang="en-US" altLang="ja-JP" sz="2000" b="0" i="0" dirty="0">
              <a:effectLst/>
              <a:latin typeface="Noto Sans JP"/>
            </a:endParaRPr>
          </a:p>
        </p:txBody>
      </p:sp>
      <p:pic>
        <p:nvPicPr>
          <p:cNvPr id="5" name="図 4">
            <a:extLst>
              <a:ext uri="{FF2B5EF4-FFF2-40B4-BE49-F238E27FC236}">
                <a16:creationId xmlns:a16="http://schemas.microsoft.com/office/drawing/2014/main" id="{4CD8973A-B0C6-C2EC-419A-76B914D9DA69}"/>
              </a:ext>
            </a:extLst>
          </p:cNvPr>
          <p:cNvPicPr>
            <a:picLocks noChangeAspect="1"/>
          </p:cNvPicPr>
          <p:nvPr/>
        </p:nvPicPr>
        <p:blipFill>
          <a:blip r:embed="rId2"/>
          <a:stretch>
            <a:fillRect/>
          </a:stretch>
        </p:blipFill>
        <p:spPr>
          <a:xfrm>
            <a:off x="3306549" y="3298372"/>
            <a:ext cx="4923052" cy="2636584"/>
          </a:xfrm>
          <a:prstGeom prst="rect">
            <a:avLst/>
          </a:prstGeom>
        </p:spPr>
      </p:pic>
      <p:sp>
        <p:nvSpPr>
          <p:cNvPr id="8" name="テキスト ボックス 7">
            <a:extLst>
              <a:ext uri="{FF2B5EF4-FFF2-40B4-BE49-F238E27FC236}">
                <a16:creationId xmlns:a16="http://schemas.microsoft.com/office/drawing/2014/main" id="{D4FC7EE0-07B4-F4C2-63ED-FAAD23966A18}"/>
              </a:ext>
            </a:extLst>
          </p:cNvPr>
          <p:cNvSpPr txBox="1"/>
          <p:nvPr/>
        </p:nvSpPr>
        <p:spPr>
          <a:xfrm>
            <a:off x="3048837" y="6029511"/>
            <a:ext cx="6094324" cy="261610"/>
          </a:xfrm>
          <a:prstGeom prst="rect">
            <a:avLst/>
          </a:prstGeom>
          <a:noFill/>
        </p:spPr>
        <p:txBody>
          <a:bodyPr wrap="square">
            <a:spAutoFit/>
          </a:bodyPr>
          <a:lstStyle/>
          <a:p>
            <a:r>
              <a:rPr lang="ja-JP" altLang="en-US" sz="1100" dirty="0">
                <a:hlinkClick r:id="rId3"/>
              </a:rPr>
              <a:t>総務省｜平成</a:t>
            </a:r>
            <a:r>
              <a:rPr lang="en-US" altLang="ja-JP" sz="1100" dirty="0">
                <a:hlinkClick r:id="rId3"/>
              </a:rPr>
              <a:t>30</a:t>
            </a:r>
            <a:r>
              <a:rPr lang="ja-JP" altLang="en-US" sz="1100" dirty="0">
                <a:hlinkClick r:id="rId3"/>
              </a:rPr>
              <a:t>年版 情報通信白書｜デジタルトランスフォーメーション </a:t>
            </a:r>
            <a:r>
              <a:rPr lang="en-US" altLang="ja-JP" sz="1100" dirty="0">
                <a:hlinkClick r:id="rId3"/>
              </a:rPr>
              <a:t>(soumu.go.jp)</a:t>
            </a:r>
            <a:endParaRPr lang="ja-JP" altLang="en-US" sz="1100" dirty="0"/>
          </a:p>
        </p:txBody>
      </p:sp>
    </p:spTree>
    <p:extLst>
      <p:ext uri="{BB962C8B-B14F-4D97-AF65-F5344CB8AC3E}">
        <p14:creationId xmlns:p14="http://schemas.microsoft.com/office/powerpoint/2010/main" val="12394658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40649"/>
            <a:ext cx="10015695" cy="1938992"/>
          </a:xfrm>
          <a:prstGeom prst="rect">
            <a:avLst/>
          </a:prstGeom>
          <a:noFill/>
        </p:spPr>
        <p:txBody>
          <a:bodyPr wrap="square" rtlCol="0">
            <a:spAutoFit/>
          </a:bodyPr>
          <a:lstStyle/>
          <a:p>
            <a:r>
              <a:rPr lang="zh-CN" altLang="en-US" sz="2000" b="1" dirty="0">
                <a:solidFill>
                  <a:srgbClr val="FF0000"/>
                </a:solidFill>
              </a:rPr>
              <a:t>国家戦略特区法</a:t>
            </a:r>
            <a:r>
              <a:rPr lang="ja-JP" altLang="en-US" sz="2000" b="1" dirty="0">
                <a:solidFill>
                  <a:srgbClr val="FF0000"/>
                </a:solidFill>
              </a:rPr>
              <a:t>（スーパーシティー法）</a:t>
            </a:r>
            <a:endParaRPr lang="en-US" altLang="zh-CN" sz="2000" b="1" dirty="0">
              <a:solidFill>
                <a:srgbClr val="FF0000"/>
              </a:solidFill>
            </a:endParaRPr>
          </a:p>
          <a:p>
            <a:endParaRPr lang="en-US" altLang="ja-JP" sz="2000" b="0" i="0" dirty="0">
              <a:effectLst/>
              <a:latin typeface="Noto Sans JP"/>
            </a:endParaRPr>
          </a:p>
          <a:p>
            <a:r>
              <a:rPr lang="ja-JP" altLang="en-US" sz="2000" dirty="0">
                <a:latin typeface="Noto Sans JP"/>
              </a:rPr>
              <a:t>「国家戦略特区」は、「世界で一番ビジネスをしやすい環境」を作ることを目的に、地域や分野を限定することで、大胆な規制・制度の緩和や税制面の優遇を行う規制改革制度である。 平成</a:t>
            </a:r>
            <a:r>
              <a:rPr lang="en-US" altLang="ja-JP" sz="2000" dirty="0">
                <a:latin typeface="Noto Sans JP"/>
              </a:rPr>
              <a:t>25</a:t>
            </a:r>
            <a:r>
              <a:rPr lang="ja-JP" altLang="en-US" sz="2000" dirty="0">
                <a:latin typeface="Noto Sans JP"/>
              </a:rPr>
              <a:t>年度に関連する法律が制定され、平成</a:t>
            </a:r>
            <a:r>
              <a:rPr lang="en-US" altLang="ja-JP" sz="2000" dirty="0">
                <a:latin typeface="Noto Sans JP"/>
              </a:rPr>
              <a:t>26</a:t>
            </a:r>
            <a:r>
              <a:rPr lang="ja-JP" altLang="en-US" sz="2000" dirty="0">
                <a:latin typeface="Noto Sans JP"/>
              </a:rPr>
              <a:t>年</a:t>
            </a:r>
            <a:r>
              <a:rPr lang="en-US" altLang="ja-JP" sz="2000" dirty="0">
                <a:latin typeface="Noto Sans JP"/>
              </a:rPr>
              <a:t>5</a:t>
            </a:r>
            <a:r>
              <a:rPr lang="ja-JP" altLang="en-US" sz="2000" dirty="0">
                <a:latin typeface="Noto Sans JP"/>
              </a:rPr>
              <a:t>月に最初の区域が指定された。</a:t>
            </a:r>
            <a:endParaRPr lang="en-US" altLang="ja-JP" sz="2000" b="0" i="0" dirty="0">
              <a:effectLst/>
              <a:latin typeface="Noto Sans JP"/>
            </a:endParaRPr>
          </a:p>
        </p:txBody>
      </p:sp>
      <p:pic>
        <p:nvPicPr>
          <p:cNvPr id="3" name="図 2">
            <a:extLst>
              <a:ext uri="{FF2B5EF4-FFF2-40B4-BE49-F238E27FC236}">
                <a16:creationId xmlns:a16="http://schemas.microsoft.com/office/drawing/2014/main" id="{2812DEEB-61BB-B49D-F44C-0CA50FB8A7B6}"/>
              </a:ext>
            </a:extLst>
          </p:cNvPr>
          <p:cNvPicPr>
            <a:picLocks noChangeAspect="1"/>
          </p:cNvPicPr>
          <p:nvPr/>
        </p:nvPicPr>
        <p:blipFill>
          <a:blip r:embed="rId2"/>
          <a:stretch>
            <a:fillRect/>
          </a:stretch>
        </p:blipFill>
        <p:spPr>
          <a:xfrm>
            <a:off x="3461320" y="2979641"/>
            <a:ext cx="4667797" cy="2481534"/>
          </a:xfrm>
          <a:prstGeom prst="rect">
            <a:avLst/>
          </a:prstGeom>
        </p:spPr>
      </p:pic>
      <p:sp>
        <p:nvSpPr>
          <p:cNvPr id="7" name="テキスト ボックス 6">
            <a:extLst>
              <a:ext uri="{FF2B5EF4-FFF2-40B4-BE49-F238E27FC236}">
                <a16:creationId xmlns:a16="http://schemas.microsoft.com/office/drawing/2014/main" id="{BECE186A-2876-FACC-471D-ACFA56559464}"/>
              </a:ext>
            </a:extLst>
          </p:cNvPr>
          <p:cNvSpPr txBox="1"/>
          <p:nvPr/>
        </p:nvSpPr>
        <p:spPr>
          <a:xfrm>
            <a:off x="3882850" y="5540352"/>
            <a:ext cx="6094324" cy="276999"/>
          </a:xfrm>
          <a:prstGeom prst="rect">
            <a:avLst/>
          </a:prstGeom>
          <a:noFill/>
        </p:spPr>
        <p:txBody>
          <a:bodyPr wrap="square">
            <a:spAutoFit/>
          </a:bodyPr>
          <a:lstStyle/>
          <a:p>
            <a:r>
              <a:rPr lang="ja-JP" altLang="en-US" sz="1200" dirty="0">
                <a:hlinkClick r:id="rId3"/>
              </a:rPr>
              <a:t>国家戦略特区 </a:t>
            </a:r>
            <a:r>
              <a:rPr lang="en-US" altLang="ja-JP" sz="1200" dirty="0">
                <a:hlinkClick r:id="rId3"/>
              </a:rPr>
              <a:t>| </a:t>
            </a:r>
            <a:r>
              <a:rPr lang="ja-JP" altLang="en-US" sz="1200" dirty="0">
                <a:hlinkClick r:id="rId3"/>
              </a:rPr>
              <a:t>首相官邸ホームページ </a:t>
            </a:r>
            <a:r>
              <a:rPr lang="en-US" altLang="ja-JP" sz="1200" dirty="0">
                <a:hlinkClick r:id="rId3"/>
              </a:rPr>
              <a:t>(kantei.go.jp)</a:t>
            </a:r>
            <a:endParaRPr lang="ja-JP" altLang="en-US" sz="1200" dirty="0"/>
          </a:p>
        </p:txBody>
      </p:sp>
    </p:spTree>
    <p:extLst>
      <p:ext uri="{BB962C8B-B14F-4D97-AF65-F5344CB8AC3E}">
        <p14:creationId xmlns:p14="http://schemas.microsoft.com/office/powerpoint/2010/main" val="2804149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1" y="1040649"/>
            <a:ext cx="10015695" cy="1631216"/>
          </a:xfrm>
          <a:prstGeom prst="rect">
            <a:avLst/>
          </a:prstGeom>
          <a:noFill/>
        </p:spPr>
        <p:txBody>
          <a:bodyPr wrap="square" rtlCol="0">
            <a:spAutoFit/>
          </a:bodyPr>
          <a:lstStyle/>
          <a:p>
            <a:r>
              <a:rPr lang="ja-JP" altLang="en-US" sz="2000" b="1" dirty="0">
                <a:solidFill>
                  <a:srgbClr val="FF0000"/>
                </a:solidFill>
              </a:rPr>
              <a:t>官民データ活用推進基本法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行政や民間企業がもつデジタルデータを公開して活用するための基本方針を定めた法律。 同法では、情報の円滑な流通の確保、国際競争力の強化、新たな事業の創出、情報を根拠とする効果的かつ効率的な行政の推進などを基本理念としている。</a:t>
            </a:r>
            <a:endParaRPr lang="en-US" altLang="ja-JP" sz="2000" b="0" i="0" dirty="0">
              <a:effectLst/>
              <a:latin typeface="Noto Sans JP"/>
            </a:endParaRPr>
          </a:p>
        </p:txBody>
      </p:sp>
      <p:pic>
        <p:nvPicPr>
          <p:cNvPr id="1026" name="Picture 2">
            <a:extLst>
              <a:ext uri="{FF2B5EF4-FFF2-40B4-BE49-F238E27FC236}">
                <a16:creationId xmlns:a16="http://schemas.microsoft.com/office/drawing/2014/main" id="{A8819430-5941-F600-D806-F62FF6D509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466" y="2910158"/>
            <a:ext cx="4539134" cy="2551956"/>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7DDAFB19-94B3-56BB-3F9A-FFFC98790D55}"/>
              </a:ext>
            </a:extLst>
          </p:cNvPr>
          <p:cNvSpPr txBox="1"/>
          <p:nvPr/>
        </p:nvSpPr>
        <p:spPr>
          <a:xfrm>
            <a:off x="3470867" y="5555741"/>
            <a:ext cx="6094324" cy="261610"/>
          </a:xfrm>
          <a:prstGeom prst="rect">
            <a:avLst/>
          </a:prstGeom>
          <a:noFill/>
        </p:spPr>
        <p:txBody>
          <a:bodyPr wrap="square">
            <a:spAutoFit/>
          </a:bodyPr>
          <a:lstStyle/>
          <a:p>
            <a:r>
              <a:rPr lang="ja-JP" altLang="en-US" sz="1100" dirty="0">
                <a:hlinkClick r:id="rId3"/>
              </a:rPr>
              <a:t>総務省｜令和</a:t>
            </a:r>
            <a:r>
              <a:rPr lang="en-US" altLang="ja-JP" sz="1100" dirty="0">
                <a:hlinkClick r:id="rId3"/>
              </a:rPr>
              <a:t>3</a:t>
            </a:r>
            <a:r>
              <a:rPr lang="ja-JP" altLang="en-US" sz="1100" dirty="0">
                <a:hlinkClick r:id="rId3"/>
              </a:rPr>
              <a:t>年版 情報通信白書｜第四期：デジタル社会の構築 </a:t>
            </a:r>
            <a:r>
              <a:rPr lang="en-US" altLang="ja-JP" sz="1100" dirty="0">
                <a:hlinkClick r:id="rId3"/>
              </a:rPr>
              <a:t>(soumu.go.jp)</a:t>
            </a:r>
            <a:endParaRPr lang="ja-JP" altLang="en-US" sz="1100" dirty="0"/>
          </a:p>
        </p:txBody>
      </p:sp>
    </p:spTree>
    <p:extLst>
      <p:ext uri="{BB962C8B-B14F-4D97-AF65-F5344CB8AC3E}">
        <p14:creationId xmlns:p14="http://schemas.microsoft.com/office/powerpoint/2010/main" val="11279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58490" y="1240288"/>
            <a:ext cx="10015695" cy="1631216"/>
          </a:xfrm>
          <a:prstGeom prst="rect">
            <a:avLst/>
          </a:prstGeom>
          <a:noFill/>
        </p:spPr>
        <p:txBody>
          <a:bodyPr wrap="square" rtlCol="0">
            <a:spAutoFit/>
          </a:bodyPr>
          <a:lstStyle/>
          <a:p>
            <a:r>
              <a:rPr lang="ja-JP" altLang="en-US" sz="2000" b="1" dirty="0">
                <a:solidFill>
                  <a:srgbClr val="FF0000"/>
                </a:solidFill>
              </a:rPr>
              <a:t>ディスクロージャー（</a:t>
            </a:r>
            <a:r>
              <a:rPr lang="en-US" altLang="ja-JP" sz="2000" b="1" dirty="0">
                <a:solidFill>
                  <a:srgbClr val="FF0000"/>
                </a:solidFill>
              </a:rPr>
              <a:t>Disclosure</a:t>
            </a:r>
            <a:r>
              <a:rPr lang="ja-JP" altLang="en-US" sz="2000" b="1" dirty="0">
                <a:solidFill>
                  <a:srgbClr val="FF0000"/>
                </a:solidFill>
              </a:rPr>
              <a:t>）</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情報開示または情報公開という意味を持ち、企業が投資家や株主、取引先などに企業の事業内容などを広く一般に公開すること。法律や取引所ルールによるものと、企業が任意で行っているものがある。</a:t>
            </a:r>
            <a:endParaRPr lang="en-US" altLang="ja-JP" sz="2000" b="0" i="0" dirty="0">
              <a:solidFill>
                <a:srgbClr val="333333"/>
              </a:solidFill>
              <a:effectLst/>
              <a:latin typeface="Noto Sans JP"/>
            </a:endParaRPr>
          </a:p>
        </p:txBody>
      </p:sp>
      <p:pic>
        <p:nvPicPr>
          <p:cNvPr id="3" name="図 2">
            <a:extLst>
              <a:ext uri="{FF2B5EF4-FFF2-40B4-BE49-F238E27FC236}">
                <a16:creationId xmlns:a16="http://schemas.microsoft.com/office/drawing/2014/main" id="{A3DAE4C6-FEFB-B245-8486-B7BBA3BD5A83}"/>
              </a:ext>
            </a:extLst>
          </p:cNvPr>
          <p:cNvPicPr>
            <a:picLocks noChangeAspect="1"/>
          </p:cNvPicPr>
          <p:nvPr/>
        </p:nvPicPr>
        <p:blipFill>
          <a:blip r:embed="rId2"/>
          <a:stretch>
            <a:fillRect/>
          </a:stretch>
        </p:blipFill>
        <p:spPr>
          <a:xfrm>
            <a:off x="3093122" y="2950890"/>
            <a:ext cx="5538411" cy="2435710"/>
          </a:xfrm>
          <a:prstGeom prst="rect">
            <a:avLst/>
          </a:prstGeom>
        </p:spPr>
      </p:pic>
      <p:sp>
        <p:nvSpPr>
          <p:cNvPr id="6" name="テキスト ボックス 5">
            <a:extLst>
              <a:ext uri="{FF2B5EF4-FFF2-40B4-BE49-F238E27FC236}">
                <a16:creationId xmlns:a16="http://schemas.microsoft.com/office/drawing/2014/main" id="{114D6073-7A8B-FD61-5F98-53E0F1C61346}"/>
              </a:ext>
            </a:extLst>
          </p:cNvPr>
          <p:cNvSpPr txBox="1"/>
          <p:nvPr/>
        </p:nvSpPr>
        <p:spPr>
          <a:xfrm>
            <a:off x="3330191" y="5547373"/>
            <a:ext cx="6094324" cy="307777"/>
          </a:xfrm>
          <a:prstGeom prst="rect">
            <a:avLst/>
          </a:prstGeom>
          <a:noFill/>
        </p:spPr>
        <p:txBody>
          <a:bodyPr wrap="square">
            <a:spAutoFit/>
          </a:bodyPr>
          <a:lstStyle/>
          <a:p>
            <a:r>
              <a:rPr lang="ja-JP" altLang="en-US" sz="1400" dirty="0">
                <a:hlinkClick r:id="rId3"/>
              </a:rPr>
              <a:t>ディスクロージャー｜</a:t>
            </a:r>
            <a:r>
              <a:rPr lang="en-US" altLang="ja-JP" sz="1400" dirty="0">
                <a:hlinkClick r:id="rId3"/>
              </a:rPr>
              <a:t>JA</a:t>
            </a:r>
            <a:r>
              <a:rPr lang="ja-JP" altLang="en-US" sz="1400" dirty="0">
                <a:hlinkClick r:id="rId3"/>
              </a:rPr>
              <a:t>共済について｜</a:t>
            </a:r>
            <a:r>
              <a:rPr lang="en-US" altLang="ja-JP" sz="1400" dirty="0">
                <a:hlinkClick r:id="rId3"/>
              </a:rPr>
              <a:t>JA</a:t>
            </a:r>
            <a:r>
              <a:rPr lang="ja-JP" altLang="en-US" sz="1400" dirty="0">
                <a:hlinkClick r:id="rId3"/>
              </a:rPr>
              <a:t>共済 </a:t>
            </a:r>
            <a:r>
              <a:rPr lang="en-US" altLang="ja-JP" sz="1400" dirty="0">
                <a:hlinkClick r:id="rId3"/>
              </a:rPr>
              <a:t>(ja-kyosai.or.jp)</a:t>
            </a:r>
            <a:endParaRPr lang="ja-JP" altLang="en-US" sz="1400" dirty="0"/>
          </a:p>
        </p:txBody>
      </p:sp>
    </p:spTree>
    <p:extLst>
      <p:ext uri="{BB962C8B-B14F-4D97-AF65-F5344CB8AC3E}">
        <p14:creationId xmlns:p14="http://schemas.microsoft.com/office/powerpoint/2010/main" val="5142535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637046"/>
            <a:ext cx="10015695" cy="1323439"/>
          </a:xfrm>
          <a:prstGeom prst="rect">
            <a:avLst/>
          </a:prstGeom>
          <a:noFill/>
        </p:spPr>
        <p:txBody>
          <a:bodyPr wrap="square" rtlCol="0">
            <a:spAutoFit/>
          </a:bodyPr>
          <a:lstStyle/>
          <a:p>
            <a:r>
              <a:rPr lang="ja-JP" altLang="en-US" sz="2000" b="1" dirty="0">
                <a:solidFill>
                  <a:srgbClr val="FF0000"/>
                </a:solidFill>
              </a:rPr>
              <a:t>デジタル社会形成基本法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デジタル社会の形成に関して、基本理念や施策策定の基本方針、国・自治体・事業者の責務、デジタル庁の設置、重点計画の作成について定めた法律。</a:t>
            </a:r>
            <a:endParaRPr lang="en-US" altLang="ja-JP" sz="2000" b="0" i="0" dirty="0">
              <a:effectLst/>
              <a:latin typeface="Noto Sans JP"/>
            </a:endParaRPr>
          </a:p>
        </p:txBody>
      </p:sp>
      <p:pic>
        <p:nvPicPr>
          <p:cNvPr id="2050" name="Picture 2">
            <a:extLst>
              <a:ext uri="{FF2B5EF4-FFF2-40B4-BE49-F238E27FC236}">
                <a16:creationId xmlns:a16="http://schemas.microsoft.com/office/drawing/2014/main" id="{FAAB7148-9654-CF58-8261-8B02EA1925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075" y="3046757"/>
            <a:ext cx="2487804" cy="2487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794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4291"/>
            <a:ext cx="10015695" cy="1938992"/>
          </a:xfrm>
          <a:prstGeom prst="rect">
            <a:avLst/>
          </a:prstGeom>
          <a:noFill/>
        </p:spPr>
        <p:txBody>
          <a:bodyPr wrap="square" rtlCol="0">
            <a:spAutoFit/>
          </a:bodyPr>
          <a:lstStyle/>
          <a:p>
            <a:r>
              <a:rPr lang="ja-JP" altLang="en-US" sz="2000" b="1" dirty="0">
                <a:solidFill>
                  <a:srgbClr val="FF0000"/>
                </a:solidFill>
              </a:rPr>
              <a:t>パレート図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あるものを構成する項目ごとの値、あるいは階級ごとの度数を大きい順に並べたものと、</a:t>
            </a:r>
            <a:r>
              <a:rPr lang="ja-JP" altLang="en-US" sz="2000" dirty="0">
                <a:solidFill>
                  <a:srgbClr val="FF0000"/>
                </a:solidFill>
                <a:latin typeface="Noto Sans JP"/>
              </a:rPr>
              <a:t>その累積の構成比を表す折れ線グラフを組み合わせたグラフ</a:t>
            </a:r>
            <a:r>
              <a:rPr lang="ja-JP" altLang="en-US" sz="2000" dirty="0">
                <a:latin typeface="Noto Sans JP"/>
              </a:rPr>
              <a:t>。構成比の集中度合いをみるのに適したグラフで、製造管理や商品の購入層を分析する際などに使用されることがある。</a:t>
            </a:r>
            <a:endParaRPr lang="en-US" altLang="ja-JP" sz="2000" b="0" i="0" dirty="0">
              <a:effectLst/>
              <a:latin typeface="Noto Sans JP"/>
            </a:endParaRPr>
          </a:p>
        </p:txBody>
      </p:sp>
      <p:pic>
        <p:nvPicPr>
          <p:cNvPr id="3" name="図 2">
            <a:extLst>
              <a:ext uri="{FF2B5EF4-FFF2-40B4-BE49-F238E27FC236}">
                <a16:creationId xmlns:a16="http://schemas.microsoft.com/office/drawing/2014/main" id="{D0FBF768-250D-0E9E-C967-AE382FC47856}"/>
              </a:ext>
            </a:extLst>
          </p:cNvPr>
          <p:cNvPicPr>
            <a:picLocks noChangeAspect="1"/>
          </p:cNvPicPr>
          <p:nvPr/>
        </p:nvPicPr>
        <p:blipFill>
          <a:blip r:embed="rId2"/>
          <a:stretch>
            <a:fillRect/>
          </a:stretch>
        </p:blipFill>
        <p:spPr>
          <a:xfrm>
            <a:off x="4030292" y="2877896"/>
            <a:ext cx="3616503" cy="2654616"/>
          </a:xfrm>
          <a:prstGeom prst="rect">
            <a:avLst/>
          </a:prstGeom>
        </p:spPr>
      </p:pic>
      <p:sp>
        <p:nvSpPr>
          <p:cNvPr id="6" name="テキスト ボックス 5">
            <a:extLst>
              <a:ext uri="{FF2B5EF4-FFF2-40B4-BE49-F238E27FC236}">
                <a16:creationId xmlns:a16="http://schemas.microsoft.com/office/drawing/2014/main" id="{93A3FCE1-0A23-394C-8279-04AC380442CA}"/>
              </a:ext>
            </a:extLst>
          </p:cNvPr>
          <p:cNvSpPr txBox="1"/>
          <p:nvPr/>
        </p:nvSpPr>
        <p:spPr>
          <a:xfrm>
            <a:off x="4805625" y="5532512"/>
            <a:ext cx="2439237" cy="307777"/>
          </a:xfrm>
          <a:prstGeom prst="rect">
            <a:avLst/>
          </a:prstGeom>
          <a:noFill/>
        </p:spPr>
        <p:txBody>
          <a:bodyPr wrap="square">
            <a:spAutoFit/>
          </a:bodyPr>
          <a:lstStyle/>
          <a:p>
            <a:r>
              <a:rPr lang="ja-JP" altLang="en-US" sz="1400" dirty="0">
                <a:hlinkClick r:id="rId3"/>
              </a:rPr>
              <a:t>パレート図 </a:t>
            </a:r>
            <a:r>
              <a:rPr lang="en-US" altLang="ja-JP" sz="1400" dirty="0">
                <a:hlinkClick r:id="rId3"/>
              </a:rPr>
              <a:t>(stat.go.jp)</a:t>
            </a:r>
            <a:endParaRPr lang="ja-JP" altLang="en-US" sz="1400" dirty="0"/>
          </a:p>
        </p:txBody>
      </p:sp>
    </p:spTree>
    <p:extLst>
      <p:ext uri="{BB962C8B-B14F-4D97-AF65-F5344CB8AC3E}">
        <p14:creationId xmlns:p14="http://schemas.microsoft.com/office/powerpoint/2010/main" val="309512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64291"/>
            <a:ext cx="10015695" cy="1938992"/>
          </a:xfrm>
          <a:prstGeom prst="rect">
            <a:avLst/>
          </a:prstGeom>
          <a:noFill/>
        </p:spPr>
        <p:txBody>
          <a:bodyPr wrap="square" rtlCol="0">
            <a:spAutoFit/>
          </a:bodyPr>
          <a:lstStyle/>
          <a:p>
            <a:r>
              <a:rPr lang="en-US" altLang="ja-JP" sz="2000" b="1" dirty="0">
                <a:solidFill>
                  <a:srgbClr val="FF0000"/>
                </a:solidFill>
              </a:rPr>
              <a:t>ABC</a:t>
            </a:r>
            <a:r>
              <a:rPr lang="ja-JP" altLang="en-US" sz="2000" b="1" dirty="0">
                <a:solidFill>
                  <a:srgbClr val="FF0000"/>
                </a:solidFill>
              </a:rPr>
              <a:t>分析</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全体に占める度数の割合が大きい項目を</a:t>
            </a:r>
            <a:r>
              <a:rPr lang="en-US" altLang="ja-JP" sz="2000" dirty="0">
                <a:latin typeface="Noto Sans JP"/>
              </a:rPr>
              <a:t>A</a:t>
            </a:r>
            <a:r>
              <a:rPr lang="ja-JP" altLang="en-US" sz="2000" dirty="0">
                <a:latin typeface="Noto Sans JP"/>
              </a:rPr>
              <a:t>、中程度の項目を</a:t>
            </a:r>
            <a:r>
              <a:rPr lang="en-US" altLang="ja-JP" sz="2000" dirty="0">
                <a:latin typeface="Noto Sans JP"/>
              </a:rPr>
              <a:t>B</a:t>
            </a:r>
            <a:r>
              <a:rPr lang="ja-JP" altLang="en-US" sz="2000" dirty="0">
                <a:latin typeface="Noto Sans JP"/>
              </a:rPr>
              <a:t>、少ない項目は</a:t>
            </a:r>
            <a:r>
              <a:rPr lang="en-US" altLang="ja-JP" sz="2000" dirty="0">
                <a:latin typeface="Noto Sans JP"/>
              </a:rPr>
              <a:t>C</a:t>
            </a:r>
            <a:r>
              <a:rPr lang="ja-JP" altLang="en-US" sz="2000" dirty="0">
                <a:latin typeface="Noto Sans JP"/>
              </a:rPr>
              <a:t>と分類して、全体に占める割合の大きさごとに分析を行っていく分析手法を</a:t>
            </a:r>
            <a:r>
              <a:rPr lang="en-US" altLang="ja-JP" sz="2000" dirty="0">
                <a:latin typeface="Noto Sans JP"/>
              </a:rPr>
              <a:t>ABC</a:t>
            </a:r>
            <a:r>
              <a:rPr lang="ja-JP" altLang="en-US" sz="2000" dirty="0">
                <a:latin typeface="Noto Sans JP"/>
              </a:rPr>
              <a:t>分析という。この分析は企業戦略における商品開発や商品購入層の分布分析、製品の不良品発生率の管理などにも活用されている。</a:t>
            </a:r>
            <a:endParaRPr lang="en-US" altLang="ja-JP" sz="2000" b="0" i="0" dirty="0">
              <a:effectLst/>
              <a:latin typeface="Noto Sans JP"/>
            </a:endParaRPr>
          </a:p>
        </p:txBody>
      </p:sp>
      <p:pic>
        <p:nvPicPr>
          <p:cNvPr id="7" name="図 6">
            <a:extLst>
              <a:ext uri="{FF2B5EF4-FFF2-40B4-BE49-F238E27FC236}">
                <a16:creationId xmlns:a16="http://schemas.microsoft.com/office/drawing/2014/main" id="{610C1EFC-EE78-5349-5B49-0042CCEFF160}"/>
              </a:ext>
            </a:extLst>
          </p:cNvPr>
          <p:cNvPicPr>
            <a:picLocks noChangeAspect="1"/>
          </p:cNvPicPr>
          <p:nvPr/>
        </p:nvPicPr>
        <p:blipFill>
          <a:blip r:embed="rId2"/>
          <a:stretch>
            <a:fillRect/>
          </a:stretch>
        </p:blipFill>
        <p:spPr>
          <a:xfrm>
            <a:off x="4150873" y="3139093"/>
            <a:ext cx="3616503" cy="2654616"/>
          </a:xfrm>
          <a:prstGeom prst="rect">
            <a:avLst/>
          </a:prstGeom>
        </p:spPr>
      </p:pic>
      <p:sp>
        <p:nvSpPr>
          <p:cNvPr id="8" name="テキスト ボックス 7">
            <a:extLst>
              <a:ext uri="{FF2B5EF4-FFF2-40B4-BE49-F238E27FC236}">
                <a16:creationId xmlns:a16="http://schemas.microsoft.com/office/drawing/2014/main" id="{C7CD0812-9127-4D1E-1233-B2D4ED713CC7}"/>
              </a:ext>
            </a:extLst>
          </p:cNvPr>
          <p:cNvSpPr txBox="1"/>
          <p:nvPr/>
        </p:nvSpPr>
        <p:spPr>
          <a:xfrm>
            <a:off x="4926206" y="5793709"/>
            <a:ext cx="2439237" cy="307777"/>
          </a:xfrm>
          <a:prstGeom prst="rect">
            <a:avLst/>
          </a:prstGeom>
          <a:noFill/>
        </p:spPr>
        <p:txBody>
          <a:bodyPr wrap="square">
            <a:spAutoFit/>
          </a:bodyPr>
          <a:lstStyle/>
          <a:p>
            <a:r>
              <a:rPr lang="ja-JP" altLang="en-US" sz="1400" dirty="0">
                <a:hlinkClick r:id="rId3"/>
              </a:rPr>
              <a:t>パレート図 </a:t>
            </a:r>
            <a:r>
              <a:rPr lang="en-US" altLang="ja-JP" sz="1400" dirty="0">
                <a:hlinkClick r:id="rId3"/>
              </a:rPr>
              <a:t>(stat.go.jp)</a:t>
            </a:r>
            <a:endParaRPr lang="ja-JP" altLang="en-US" sz="1400" dirty="0"/>
          </a:p>
        </p:txBody>
      </p:sp>
      <p:sp>
        <p:nvSpPr>
          <p:cNvPr id="9" name="正方形/長方形 8">
            <a:extLst>
              <a:ext uri="{FF2B5EF4-FFF2-40B4-BE49-F238E27FC236}">
                <a16:creationId xmlns:a16="http://schemas.microsoft.com/office/drawing/2014/main" id="{1AAC80CF-7E0A-D30C-9626-2CFC2F57FB77}"/>
              </a:ext>
            </a:extLst>
          </p:cNvPr>
          <p:cNvSpPr/>
          <p:nvPr/>
        </p:nvSpPr>
        <p:spPr>
          <a:xfrm>
            <a:off x="4622242" y="3667648"/>
            <a:ext cx="733529"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BCAD1D2-F32C-BDA3-D54C-8C8BC7D2FBCC}"/>
              </a:ext>
            </a:extLst>
          </p:cNvPr>
          <p:cNvSpPr/>
          <p:nvPr/>
        </p:nvSpPr>
        <p:spPr>
          <a:xfrm>
            <a:off x="5352005" y="3667556"/>
            <a:ext cx="1119133"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a:extLst>
              <a:ext uri="{FF2B5EF4-FFF2-40B4-BE49-F238E27FC236}">
                <a16:creationId xmlns:a16="http://schemas.microsoft.com/office/drawing/2014/main" id="{97EC09C9-AFB3-27DF-DB6D-8E42255B9B31}"/>
              </a:ext>
            </a:extLst>
          </p:cNvPr>
          <p:cNvSpPr/>
          <p:nvPr/>
        </p:nvSpPr>
        <p:spPr>
          <a:xfrm>
            <a:off x="6469046" y="3667464"/>
            <a:ext cx="733529" cy="163788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B095800E-7929-FE5E-E5DF-41B3F32EC341}"/>
              </a:ext>
            </a:extLst>
          </p:cNvPr>
          <p:cNvSpPr txBox="1"/>
          <p:nvPr/>
        </p:nvSpPr>
        <p:spPr>
          <a:xfrm>
            <a:off x="4794533" y="3687376"/>
            <a:ext cx="429567" cy="369332"/>
          </a:xfrm>
          <a:prstGeom prst="rect">
            <a:avLst/>
          </a:prstGeom>
          <a:noFill/>
        </p:spPr>
        <p:txBody>
          <a:bodyPr wrap="square">
            <a:spAutoFit/>
          </a:bodyPr>
          <a:lstStyle/>
          <a:p>
            <a:r>
              <a:rPr lang="en-US" altLang="ja-JP" sz="1800" b="1" dirty="0">
                <a:solidFill>
                  <a:srgbClr val="FF0000"/>
                </a:solidFill>
              </a:rPr>
              <a:t>A</a:t>
            </a:r>
          </a:p>
        </p:txBody>
      </p:sp>
      <p:sp>
        <p:nvSpPr>
          <p:cNvPr id="14" name="テキスト ボックス 13">
            <a:extLst>
              <a:ext uri="{FF2B5EF4-FFF2-40B4-BE49-F238E27FC236}">
                <a16:creationId xmlns:a16="http://schemas.microsoft.com/office/drawing/2014/main" id="{16A2DA46-CA18-FE08-402F-2D6028333E60}"/>
              </a:ext>
            </a:extLst>
          </p:cNvPr>
          <p:cNvSpPr txBox="1"/>
          <p:nvPr/>
        </p:nvSpPr>
        <p:spPr>
          <a:xfrm>
            <a:off x="5729237" y="3687376"/>
            <a:ext cx="429567" cy="369332"/>
          </a:xfrm>
          <a:prstGeom prst="rect">
            <a:avLst/>
          </a:prstGeom>
          <a:noFill/>
        </p:spPr>
        <p:txBody>
          <a:bodyPr wrap="square">
            <a:spAutoFit/>
          </a:bodyPr>
          <a:lstStyle/>
          <a:p>
            <a:r>
              <a:rPr lang="en-US" altLang="ja-JP" b="1" dirty="0">
                <a:solidFill>
                  <a:srgbClr val="FF0000"/>
                </a:solidFill>
              </a:rPr>
              <a:t>B</a:t>
            </a:r>
            <a:endParaRPr lang="en-US" altLang="ja-JP" sz="1800" b="1" dirty="0">
              <a:solidFill>
                <a:srgbClr val="FF0000"/>
              </a:solidFill>
            </a:endParaRPr>
          </a:p>
        </p:txBody>
      </p:sp>
      <p:sp>
        <p:nvSpPr>
          <p:cNvPr id="15" name="テキスト ボックス 14">
            <a:extLst>
              <a:ext uri="{FF2B5EF4-FFF2-40B4-BE49-F238E27FC236}">
                <a16:creationId xmlns:a16="http://schemas.microsoft.com/office/drawing/2014/main" id="{B4E43114-6BB2-87E9-3C49-B5697E6DDFA9}"/>
              </a:ext>
            </a:extLst>
          </p:cNvPr>
          <p:cNvSpPr txBox="1"/>
          <p:nvPr/>
        </p:nvSpPr>
        <p:spPr>
          <a:xfrm>
            <a:off x="6629820" y="3872042"/>
            <a:ext cx="429567" cy="369332"/>
          </a:xfrm>
          <a:prstGeom prst="rect">
            <a:avLst/>
          </a:prstGeom>
          <a:noFill/>
        </p:spPr>
        <p:txBody>
          <a:bodyPr wrap="square">
            <a:spAutoFit/>
          </a:bodyPr>
          <a:lstStyle/>
          <a:p>
            <a:r>
              <a:rPr lang="en-US" altLang="ja-JP" b="1" dirty="0">
                <a:solidFill>
                  <a:srgbClr val="FF0000"/>
                </a:solidFill>
              </a:rPr>
              <a:t>C</a:t>
            </a:r>
            <a:endParaRPr lang="en-US" altLang="ja-JP" sz="1800" b="1" dirty="0">
              <a:solidFill>
                <a:srgbClr val="FF0000"/>
              </a:solidFill>
            </a:endParaRPr>
          </a:p>
        </p:txBody>
      </p:sp>
    </p:spTree>
    <p:extLst>
      <p:ext uri="{BB962C8B-B14F-4D97-AF65-F5344CB8AC3E}">
        <p14:creationId xmlns:p14="http://schemas.microsoft.com/office/powerpoint/2010/main" val="373225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938992"/>
          </a:xfrm>
          <a:prstGeom prst="rect">
            <a:avLst/>
          </a:prstGeom>
          <a:noFill/>
        </p:spPr>
        <p:txBody>
          <a:bodyPr wrap="square" rtlCol="0">
            <a:spAutoFit/>
          </a:bodyPr>
          <a:lstStyle/>
          <a:p>
            <a:r>
              <a:rPr lang="ja-JP" altLang="en-US" sz="2000" b="1" dirty="0">
                <a:solidFill>
                  <a:srgbClr val="FF0000"/>
                </a:solidFill>
              </a:rPr>
              <a:t>特性要因図（</a:t>
            </a:r>
            <a:r>
              <a:rPr lang="en-US" altLang="ja-JP" sz="2000" b="1" dirty="0">
                <a:solidFill>
                  <a:srgbClr val="FF0000"/>
                </a:solidFill>
              </a:rPr>
              <a:t>Fishbone Diagram</a:t>
            </a:r>
            <a:r>
              <a:rPr lang="ja-JP" altLang="en-US" sz="2000" b="1" dirty="0">
                <a:solidFill>
                  <a:srgbClr val="FF0000"/>
                </a:solidFill>
              </a:rPr>
              <a:t>）</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特性（結果）とそれに影響を及ぼしたと思われる要因（原因）の関係を体系的に表した図。直接的な原因と間接的な原因に分別したり、真の問題点を明確にする効果がある。図が魚の骨のように見えることから、フィッシュボーンダイアグラムとも呼ばれる。</a:t>
            </a:r>
            <a:endParaRPr lang="en-US" altLang="ja-JP" sz="2000" b="0" i="0" dirty="0">
              <a:effectLst/>
              <a:latin typeface="Noto Sans JP"/>
            </a:endParaRPr>
          </a:p>
        </p:txBody>
      </p:sp>
      <p:sp>
        <p:nvSpPr>
          <p:cNvPr id="2" name="矢印: 右 1">
            <a:extLst>
              <a:ext uri="{FF2B5EF4-FFF2-40B4-BE49-F238E27FC236}">
                <a16:creationId xmlns:a16="http://schemas.microsoft.com/office/drawing/2014/main" id="{5CB1DF33-92B3-8EBF-71E5-C6BFF8394047}"/>
              </a:ext>
            </a:extLst>
          </p:cNvPr>
          <p:cNvSpPr/>
          <p:nvPr/>
        </p:nvSpPr>
        <p:spPr>
          <a:xfrm>
            <a:off x="2652765" y="4432497"/>
            <a:ext cx="5164853" cy="1909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a:extLst>
              <a:ext uri="{FF2B5EF4-FFF2-40B4-BE49-F238E27FC236}">
                <a16:creationId xmlns:a16="http://schemas.microsoft.com/office/drawing/2014/main" id="{690DF10F-5059-A896-AA9D-D062884EB4EA}"/>
              </a:ext>
            </a:extLst>
          </p:cNvPr>
          <p:cNvSpPr/>
          <p:nvPr/>
        </p:nvSpPr>
        <p:spPr>
          <a:xfrm>
            <a:off x="7921451" y="4206409"/>
            <a:ext cx="1617784" cy="64309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ja-JP" altLang="en-US" dirty="0"/>
              <a:t>特性（結果）</a:t>
            </a:r>
          </a:p>
        </p:txBody>
      </p:sp>
      <p:sp>
        <p:nvSpPr>
          <p:cNvPr id="12" name="正方形/長方形 11">
            <a:extLst>
              <a:ext uri="{FF2B5EF4-FFF2-40B4-BE49-F238E27FC236}">
                <a16:creationId xmlns:a16="http://schemas.microsoft.com/office/drawing/2014/main" id="{5406590A-03B5-1BE7-DEF8-AB2EC91ACE7A}"/>
              </a:ext>
            </a:extLst>
          </p:cNvPr>
          <p:cNvSpPr/>
          <p:nvPr/>
        </p:nvSpPr>
        <p:spPr>
          <a:xfrm>
            <a:off x="3180304" y="3128885"/>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6" name="正方形/長方形 15">
            <a:extLst>
              <a:ext uri="{FF2B5EF4-FFF2-40B4-BE49-F238E27FC236}">
                <a16:creationId xmlns:a16="http://schemas.microsoft.com/office/drawing/2014/main" id="{1533D73C-C445-EF9E-5643-AAD40E696F76}"/>
              </a:ext>
            </a:extLst>
          </p:cNvPr>
          <p:cNvSpPr/>
          <p:nvPr/>
        </p:nvSpPr>
        <p:spPr>
          <a:xfrm>
            <a:off x="5252360" y="3140608"/>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7" name="正方形/長方形 16">
            <a:extLst>
              <a:ext uri="{FF2B5EF4-FFF2-40B4-BE49-F238E27FC236}">
                <a16:creationId xmlns:a16="http://schemas.microsoft.com/office/drawing/2014/main" id="{CA563924-4F07-0B98-7611-EBE5DBA99F95}"/>
              </a:ext>
            </a:extLst>
          </p:cNvPr>
          <p:cNvSpPr/>
          <p:nvPr/>
        </p:nvSpPr>
        <p:spPr>
          <a:xfrm>
            <a:off x="3851240" y="5553439"/>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8" name="正方形/長方形 17">
            <a:extLst>
              <a:ext uri="{FF2B5EF4-FFF2-40B4-BE49-F238E27FC236}">
                <a16:creationId xmlns:a16="http://schemas.microsoft.com/office/drawing/2014/main" id="{EBB59E51-6C0C-F22D-533A-6894772ECDC4}"/>
              </a:ext>
            </a:extLst>
          </p:cNvPr>
          <p:cNvSpPr/>
          <p:nvPr/>
        </p:nvSpPr>
        <p:spPr>
          <a:xfrm>
            <a:off x="5972890" y="5542590"/>
            <a:ext cx="1070149" cy="32774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kumimoji="1" lang="ja-JP" altLang="en-US" dirty="0"/>
              <a:t>要因</a:t>
            </a:r>
          </a:p>
        </p:txBody>
      </p:sp>
      <p:sp>
        <p:nvSpPr>
          <p:cNvPr id="19" name="矢印: 右 18">
            <a:extLst>
              <a:ext uri="{FF2B5EF4-FFF2-40B4-BE49-F238E27FC236}">
                <a16:creationId xmlns:a16="http://schemas.microsoft.com/office/drawing/2014/main" id="{FCB3A485-A57D-10C1-A0C3-CBF8112F0343}"/>
              </a:ext>
            </a:extLst>
          </p:cNvPr>
          <p:cNvSpPr/>
          <p:nvPr/>
        </p:nvSpPr>
        <p:spPr>
          <a:xfrm rot="2718700" flipV="1">
            <a:off x="3719982" y="3883458"/>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右 19">
            <a:extLst>
              <a:ext uri="{FF2B5EF4-FFF2-40B4-BE49-F238E27FC236}">
                <a16:creationId xmlns:a16="http://schemas.microsoft.com/office/drawing/2014/main" id="{1B0499D6-43F8-CBC9-8338-D3E0E0B08D26}"/>
              </a:ext>
            </a:extLst>
          </p:cNvPr>
          <p:cNvSpPr/>
          <p:nvPr/>
        </p:nvSpPr>
        <p:spPr>
          <a:xfrm flipV="1">
            <a:off x="3320232" y="3956074"/>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7AF254D8-0E94-E347-C5BB-D60240A8A99B}"/>
              </a:ext>
            </a:extLst>
          </p:cNvPr>
          <p:cNvSpPr/>
          <p:nvPr/>
        </p:nvSpPr>
        <p:spPr>
          <a:xfrm rot="2718700" flipV="1">
            <a:off x="3317236" y="3751876"/>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F38242E5-C425-E75E-CC65-797E605197EC}"/>
              </a:ext>
            </a:extLst>
          </p:cNvPr>
          <p:cNvSpPr/>
          <p:nvPr/>
        </p:nvSpPr>
        <p:spPr>
          <a:xfrm rot="2718700" flipV="1">
            <a:off x="5757105" y="3902005"/>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48464847-6F15-A899-F7EF-DDADDAD6E626}"/>
              </a:ext>
            </a:extLst>
          </p:cNvPr>
          <p:cNvSpPr/>
          <p:nvPr/>
        </p:nvSpPr>
        <p:spPr>
          <a:xfrm flipV="1">
            <a:off x="5357355" y="3974621"/>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右 24">
            <a:extLst>
              <a:ext uri="{FF2B5EF4-FFF2-40B4-BE49-F238E27FC236}">
                <a16:creationId xmlns:a16="http://schemas.microsoft.com/office/drawing/2014/main" id="{DBCC653F-1C77-B9C9-A6A8-BD4479F1D510}"/>
              </a:ext>
            </a:extLst>
          </p:cNvPr>
          <p:cNvSpPr/>
          <p:nvPr/>
        </p:nvSpPr>
        <p:spPr>
          <a:xfrm rot="2718700" flipV="1">
            <a:off x="5354359" y="3770423"/>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矢印: 右 26">
            <a:extLst>
              <a:ext uri="{FF2B5EF4-FFF2-40B4-BE49-F238E27FC236}">
                <a16:creationId xmlns:a16="http://schemas.microsoft.com/office/drawing/2014/main" id="{790C8A93-7A64-A6C5-76E1-D0AD9AEDB229}"/>
              </a:ext>
            </a:extLst>
          </p:cNvPr>
          <p:cNvSpPr/>
          <p:nvPr/>
        </p:nvSpPr>
        <p:spPr>
          <a:xfrm flipV="1">
            <a:off x="3782774" y="4961885"/>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4E08593A-97D6-AD4E-8764-1AB0B55BD5DC}"/>
              </a:ext>
            </a:extLst>
          </p:cNvPr>
          <p:cNvSpPr/>
          <p:nvPr/>
        </p:nvSpPr>
        <p:spPr>
          <a:xfrm rot="19086364" flipV="1">
            <a:off x="3691563" y="5211628"/>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矢印: 右 28">
            <a:extLst>
              <a:ext uri="{FF2B5EF4-FFF2-40B4-BE49-F238E27FC236}">
                <a16:creationId xmlns:a16="http://schemas.microsoft.com/office/drawing/2014/main" id="{F9EC9AF8-2BEF-1F0E-341E-3740F9EF8314}"/>
              </a:ext>
            </a:extLst>
          </p:cNvPr>
          <p:cNvSpPr/>
          <p:nvPr/>
        </p:nvSpPr>
        <p:spPr>
          <a:xfrm rot="18850925" flipV="1">
            <a:off x="6269518" y="4988320"/>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矢印: 右 29">
            <a:extLst>
              <a:ext uri="{FF2B5EF4-FFF2-40B4-BE49-F238E27FC236}">
                <a16:creationId xmlns:a16="http://schemas.microsoft.com/office/drawing/2014/main" id="{C4188F57-33DD-4F52-DDAB-C89FC70421F8}"/>
              </a:ext>
            </a:extLst>
          </p:cNvPr>
          <p:cNvSpPr/>
          <p:nvPr/>
        </p:nvSpPr>
        <p:spPr>
          <a:xfrm flipV="1">
            <a:off x="5859412" y="4907252"/>
            <a:ext cx="925085" cy="1216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矢印: 右 30">
            <a:extLst>
              <a:ext uri="{FF2B5EF4-FFF2-40B4-BE49-F238E27FC236}">
                <a16:creationId xmlns:a16="http://schemas.microsoft.com/office/drawing/2014/main" id="{DBAE63C0-B8EB-47E1-6226-92181CC9937E}"/>
              </a:ext>
            </a:extLst>
          </p:cNvPr>
          <p:cNvSpPr/>
          <p:nvPr/>
        </p:nvSpPr>
        <p:spPr>
          <a:xfrm rot="19086364" flipV="1">
            <a:off x="5768201" y="5156995"/>
            <a:ext cx="468779" cy="108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矢印: 右 31">
            <a:extLst>
              <a:ext uri="{FF2B5EF4-FFF2-40B4-BE49-F238E27FC236}">
                <a16:creationId xmlns:a16="http://schemas.microsoft.com/office/drawing/2014/main" id="{C2FF74D7-03F2-E301-6F5E-759243D75E21}"/>
              </a:ext>
            </a:extLst>
          </p:cNvPr>
          <p:cNvSpPr/>
          <p:nvPr/>
        </p:nvSpPr>
        <p:spPr>
          <a:xfrm rot="18850925" flipV="1">
            <a:off x="4180720" y="4978086"/>
            <a:ext cx="1237622" cy="1473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704757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631216"/>
          </a:xfrm>
          <a:prstGeom prst="rect">
            <a:avLst/>
          </a:prstGeom>
          <a:noFill/>
        </p:spPr>
        <p:txBody>
          <a:bodyPr wrap="square" rtlCol="0">
            <a:spAutoFit/>
          </a:bodyPr>
          <a:lstStyle/>
          <a:p>
            <a:r>
              <a:rPr lang="ja-JP" altLang="en-US" sz="2000" b="1" dirty="0">
                <a:solidFill>
                  <a:srgbClr val="FF0000"/>
                </a:solidFill>
              </a:rPr>
              <a:t>管理図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工程における偶然原因によるバラツキと異常原因によるバラツキを判断して、工程を管理するために考案されたものであり、管理線（</a:t>
            </a:r>
            <a:r>
              <a:rPr lang="en-US" altLang="ja-JP" sz="2000" dirty="0">
                <a:latin typeface="Noto Sans JP"/>
              </a:rPr>
              <a:t>1</a:t>
            </a:r>
            <a:r>
              <a:rPr lang="ja-JP" altLang="en-US" sz="2000" dirty="0">
                <a:latin typeface="Noto Sans JP"/>
              </a:rPr>
              <a:t>本の中心線（</a:t>
            </a:r>
            <a:r>
              <a:rPr lang="en-US" altLang="ja-JP" sz="2000" dirty="0">
                <a:latin typeface="Noto Sans JP"/>
              </a:rPr>
              <a:t>CL</a:t>
            </a:r>
            <a:r>
              <a:rPr lang="ja-JP" altLang="en-US" sz="2000" dirty="0">
                <a:latin typeface="Noto Sans JP"/>
              </a:rPr>
              <a:t>）とその上下に合理的に決められた管理限界線（</a:t>
            </a:r>
            <a:r>
              <a:rPr lang="en-US" altLang="ja-JP" sz="2000" dirty="0">
                <a:latin typeface="Noto Sans JP"/>
              </a:rPr>
              <a:t>UCL</a:t>
            </a:r>
            <a:r>
              <a:rPr lang="ja-JP" altLang="en-US" sz="2000" dirty="0">
                <a:latin typeface="Noto Sans JP"/>
              </a:rPr>
              <a:t>，</a:t>
            </a:r>
            <a:r>
              <a:rPr lang="en-US" altLang="ja-JP" sz="2000" dirty="0">
                <a:latin typeface="Noto Sans JP"/>
              </a:rPr>
              <a:t>LCL</a:t>
            </a:r>
            <a:r>
              <a:rPr lang="ja-JP" altLang="en-US" sz="2000" dirty="0">
                <a:latin typeface="Noto Sans JP"/>
              </a:rPr>
              <a:t>））からなっている。</a:t>
            </a:r>
            <a:endParaRPr lang="en-US" altLang="ja-JP" sz="2000" b="0" i="0" dirty="0">
              <a:effectLst/>
              <a:latin typeface="Noto Sans JP"/>
            </a:endParaRPr>
          </a:p>
        </p:txBody>
      </p:sp>
      <p:pic>
        <p:nvPicPr>
          <p:cNvPr id="5" name="図 4">
            <a:extLst>
              <a:ext uri="{FF2B5EF4-FFF2-40B4-BE49-F238E27FC236}">
                <a16:creationId xmlns:a16="http://schemas.microsoft.com/office/drawing/2014/main" id="{F5968976-B4EA-AD55-2B24-A1FC666562B1}"/>
              </a:ext>
            </a:extLst>
          </p:cNvPr>
          <p:cNvPicPr>
            <a:picLocks noChangeAspect="1"/>
          </p:cNvPicPr>
          <p:nvPr/>
        </p:nvPicPr>
        <p:blipFill>
          <a:blip r:embed="rId2"/>
          <a:stretch>
            <a:fillRect/>
          </a:stretch>
        </p:blipFill>
        <p:spPr>
          <a:xfrm>
            <a:off x="4034509" y="2906055"/>
            <a:ext cx="4122980" cy="2620538"/>
          </a:xfrm>
          <a:prstGeom prst="rect">
            <a:avLst/>
          </a:prstGeom>
        </p:spPr>
      </p:pic>
      <p:sp>
        <p:nvSpPr>
          <p:cNvPr id="8" name="テキスト ボックス 7">
            <a:extLst>
              <a:ext uri="{FF2B5EF4-FFF2-40B4-BE49-F238E27FC236}">
                <a16:creationId xmlns:a16="http://schemas.microsoft.com/office/drawing/2014/main" id="{E9E5BE62-C6FF-D655-3139-AB0E0EF558D2}"/>
              </a:ext>
            </a:extLst>
          </p:cNvPr>
          <p:cNvSpPr txBox="1"/>
          <p:nvPr/>
        </p:nvSpPr>
        <p:spPr>
          <a:xfrm>
            <a:off x="4845817" y="5627076"/>
            <a:ext cx="6094324" cy="276999"/>
          </a:xfrm>
          <a:prstGeom prst="rect">
            <a:avLst/>
          </a:prstGeom>
          <a:noFill/>
        </p:spPr>
        <p:txBody>
          <a:bodyPr wrap="square">
            <a:spAutoFit/>
          </a:bodyPr>
          <a:lstStyle/>
          <a:p>
            <a:r>
              <a:rPr lang="ja-JP" altLang="en-US" sz="1200" dirty="0">
                <a:hlinkClick r:id="rId3"/>
              </a:rPr>
              <a:t>製品のバラツキを管理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37738056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74356"/>
            <a:ext cx="10015695" cy="1323439"/>
          </a:xfrm>
          <a:prstGeom prst="rect">
            <a:avLst/>
          </a:prstGeom>
          <a:noFill/>
        </p:spPr>
        <p:txBody>
          <a:bodyPr wrap="square" rtlCol="0">
            <a:spAutoFit/>
          </a:bodyPr>
          <a:lstStyle/>
          <a:p>
            <a:r>
              <a:rPr lang="ja-JP" altLang="en-US" sz="2000" b="1" dirty="0">
                <a:solidFill>
                  <a:srgbClr val="FF0000"/>
                </a:solidFill>
              </a:rPr>
              <a:t>擬似相関</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二つの事象の間に相関が見られるが、因果関係は存在しない状態のこと。両者とも共通の原因の結果である場合などに生じる。見せかけの相関とも呼ばれる。</a:t>
            </a:r>
            <a:endParaRPr lang="en-US" altLang="ja-JP" sz="2000" b="0" i="0" dirty="0">
              <a:effectLst/>
              <a:latin typeface="Noto Sans JP"/>
            </a:endParaRPr>
          </a:p>
        </p:txBody>
      </p:sp>
      <p:pic>
        <p:nvPicPr>
          <p:cNvPr id="3" name="図 2">
            <a:extLst>
              <a:ext uri="{FF2B5EF4-FFF2-40B4-BE49-F238E27FC236}">
                <a16:creationId xmlns:a16="http://schemas.microsoft.com/office/drawing/2014/main" id="{871E6F38-1050-7939-B31E-D8049A997FDF}"/>
              </a:ext>
            </a:extLst>
          </p:cNvPr>
          <p:cNvPicPr>
            <a:picLocks noChangeAspect="1"/>
          </p:cNvPicPr>
          <p:nvPr/>
        </p:nvPicPr>
        <p:blipFill>
          <a:blip r:embed="rId2"/>
          <a:stretch>
            <a:fillRect/>
          </a:stretch>
        </p:blipFill>
        <p:spPr>
          <a:xfrm>
            <a:off x="3956120" y="2578182"/>
            <a:ext cx="3554737" cy="3185849"/>
          </a:xfrm>
          <a:prstGeom prst="rect">
            <a:avLst/>
          </a:prstGeom>
        </p:spPr>
      </p:pic>
      <p:sp>
        <p:nvSpPr>
          <p:cNvPr id="7" name="テキスト ボックス 6">
            <a:extLst>
              <a:ext uri="{FF2B5EF4-FFF2-40B4-BE49-F238E27FC236}">
                <a16:creationId xmlns:a16="http://schemas.microsoft.com/office/drawing/2014/main" id="{DDA59F38-023A-55E1-DD4D-79806780985B}"/>
              </a:ext>
            </a:extLst>
          </p:cNvPr>
          <p:cNvSpPr txBox="1"/>
          <p:nvPr/>
        </p:nvSpPr>
        <p:spPr>
          <a:xfrm>
            <a:off x="2906486" y="5830823"/>
            <a:ext cx="6094324" cy="261610"/>
          </a:xfrm>
          <a:prstGeom prst="rect">
            <a:avLst/>
          </a:prstGeom>
          <a:noFill/>
        </p:spPr>
        <p:txBody>
          <a:bodyPr wrap="square">
            <a:spAutoFit/>
          </a:bodyPr>
          <a:lstStyle/>
          <a:p>
            <a:r>
              <a:rPr lang="ja-JP" altLang="en-US" sz="1100" dirty="0">
                <a:hlinkClick r:id="rId3"/>
              </a:rPr>
              <a:t>おもしろ統計・</a:t>
            </a:r>
            <a:r>
              <a:rPr lang="en-US" altLang="ja-JP" sz="1100" dirty="0">
                <a:hlinkClick r:id="rId3"/>
              </a:rPr>
              <a:t>120</a:t>
            </a:r>
            <a:r>
              <a:rPr lang="ja-JP" altLang="en-US" sz="1100" dirty="0">
                <a:hlinkClick r:id="rId3"/>
              </a:rPr>
              <a:t>疑似相関って知っていますか</a:t>
            </a:r>
            <a:r>
              <a:rPr lang="en-US" altLang="ja-JP" sz="1100" dirty="0">
                <a:hlinkClick r:id="rId3"/>
              </a:rPr>
              <a:t>? - </a:t>
            </a:r>
            <a:r>
              <a:rPr lang="ja-JP" altLang="en-US" sz="1100" dirty="0">
                <a:hlinkClick r:id="rId3"/>
              </a:rPr>
              <a:t>山口県ホームページ </a:t>
            </a:r>
            <a:r>
              <a:rPr lang="en-US" altLang="ja-JP" sz="1100" dirty="0">
                <a:hlinkClick r:id="rId3"/>
              </a:rPr>
              <a:t>(yamaguchi.lg.jp)</a:t>
            </a:r>
            <a:endParaRPr lang="ja-JP" altLang="en-US" sz="1100" dirty="0"/>
          </a:p>
        </p:txBody>
      </p:sp>
    </p:spTree>
    <p:extLst>
      <p:ext uri="{BB962C8B-B14F-4D97-AF65-F5344CB8AC3E}">
        <p14:creationId xmlns:p14="http://schemas.microsoft.com/office/powerpoint/2010/main" val="249559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9" y="1104018"/>
            <a:ext cx="10015695" cy="1938992"/>
          </a:xfrm>
          <a:prstGeom prst="rect">
            <a:avLst/>
          </a:prstGeom>
          <a:noFill/>
        </p:spPr>
        <p:txBody>
          <a:bodyPr wrap="square" rtlCol="0">
            <a:spAutoFit/>
          </a:bodyPr>
          <a:lstStyle/>
          <a:p>
            <a:r>
              <a:rPr lang="ja-JP" altLang="en-US" sz="2000" b="1" dirty="0">
                <a:solidFill>
                  <a:srgbClr val="FF0000"/>
                </a:solidFill>
              </a:rPr>
              <a:t>系統図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概念を大きなものから徐々に小さなものへと枝別れさせながら展開し、課題解決へのいくつかの方策を考案したり（方策展開型）、ものごとの構成要素を整理して、要素の相互の関連や要素の抜け落ちをチェックする（構成要素展開型）ために用いる図法のこと。</a:t>
            </a:r>
            <a:endParaRPr lang="en-US" altLang="ja-JP" sz="2000" b="0" i="0" dirty="0">
              <a:effectLst/>
              <a:latin typeface="Noto Sans JP"/>
            </a:endParaRPr>
          </a:p>
        </p:txBody>
      </p:sp>
      <p:pic>
        <p:nvPicPr>
          <p:cNvPr id="5" name="図 4">
            <a:extLst>
              <a:ext uri="{FF2B5EF4-FFF2-40B4-BE49-F238E27FC236}">
                <a16:creationId xmlns:a16="http://schemas.microsoft.com/office/drawing/2014/main" id="{9CED2967-865E-D397-3517-5560B570BA68}"/>
              </a:ext>
            </a:extLst>
          </p:cNvPr>
          <p:cNvPicPr>
            <a:picLocks noChangeAspect="1"/>
          </p:cNvPicPr>
          <p:nvPr/>
        </p:nvPicPr>
        <p:blipFill>
          <a:blip r:embed="rId2"/>
          <a:stretch>
            <a:fillRect/>
          </a:stretch>
        </p:blipFill>
        <p:spPr>
          <a:xfrm>
            <a:off x="1364521" y="3162555"/>
            <a:ext cx="4691285" cy="2086953"/>
          </a:xfrm>
          <a:prstGeom prst="rect">
            <a:avLst/>
          </a:prstGeom>
        </p:spPr>
      </p:pic>
      <p:pic>
        <p:nvPicPr>
          <p:cNvPr id="8" name="図 7">
            <a:extLst>
              <a:ext uri="{FF2B5EF4-FFF2-40B4-BE49-F238E27FC236}">
                <a16:creationId xmlns:a16="http://schemas.microsoft.com/office/drawing/2014/main" id="{75AF9DE4-9150-65AC-A7DE-4BB5BEA5A767}"/>
              </a:ext>
            </a:extLst>
          </p:cNvPr>
          <p:cNvPicPr>
            <a:picLocks noChangeAspect="1"/>
          </p:cNvPicPr>
          <p:nvPr/>
        </p:nvPicPr>
        <p:blipFill>
          <a:blip r:embed="rId3"/>
          <a:stretch>
            <a:fillRect/>
          </a:stretch>
        </p:blipFill>
        <p:spPr>
          <a:xfrm>
            <a:off x="6263923" y="3162555"/>
            <a:ext cx="4297433" cy="2086953"/>
          </a:xfrm>
          <a:prstGeom prst="rect">
            <a:avLst/>
          </a:prstGeom>
        </p:spPr>
      </p:pic>
      <p:sp>
        <p:nvSpPr>
          <p:cNvPr id="10" name="テキスト ボックス 9">
            <a:extLst>
              <a:ext uri="{FF2B5EF4-FFF2-40B4-BE49-F238E27FC236}">
                <a16:creationId xmlns:a16="http://schemas.microsoft.com/office/drawing/2014/main" id="{013DD94A-B0A0-5749-8F9C-C5F55A4FF9D8}"/>
              </a:ext>
            </a:extLst>
          </p:cNvPr>
          <p:cNvSpPr txBox="1"/>
          <p:nvPr/>
        </p:nvSpPr>
        <p:spPr>
          <a:xfrm>
            <a:off x="4835579" y="5446205"/>
            <a:ext cx="6094324" cy="307777"/>
          </a:xfrm>
          <a:prstGeom prst="rect">
            <a:avLst/>
          </a:prstGeom>
          <a:noFill/>
        </p:spPr>
        <p:txBody>
          <a:bodyPr wrap="square">
            <a:spAutoFit/>
          </a:bodyPr>
          <a:lstStyle/>
          <a:p>
            <a:r>
              <a:rPr lang="en-US" altLang="ja-JP" sz="1400" dirty="0">
                <a:hlinkClick r:id="rId4"/>
              </a:rPr>
              <a:t>jinzai_93_img1.pdf (mhlw.go.jp)</a:t>
            </a:r>
            <a:endParaRPr lang="ja-JP" altLang="en-US" sz="1400" dirty="0"/>
          </a:p>
        </p:txBody>
      </p:sp>
    </p:spTree>
    <p:extLst>
      <p:ext uri="{BB962C8B-B14F-4D97-AF65-F5344CB8AC3E}">
        <p14:creationId xmlns:p14="http://schemas.microsoft.com/office/powerpoint/2010/main" val="39700955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2246769"/>
          </a:xfrm>
          <a:prstGeom prst="rect">
            <a:avLst/>
          </a:prstGeom>
          <a:noFill/>
        </p:spPr>
        <p:txBody>
          <a:bodyPr wrap="square" rtlCol="0">
            <a:spAutoFit/>
          </a:bodyPr>
          <a:lstStyle/>
          <a:p>
            <a:r>
              <a:rPr lang="ja-JP" altLang="en-US" sz="2000" b="1" dirty="0">
                <a:solidFill>
                  <a:srgbClr val="FF0000"/>
                </a:solidFill>
              </a:rPr>
              <a:t>マトリックス図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解決すべき問題に含まれる事象や事柄を２つ以上抽出し、それぞれの要素を組み合わ</a:t>
            </a:r>
          </a:p>
          <a:p>
            <a:r>
              <a:rPr lang="ja-JP" altLang="en-US" sz="2000" dirty="0">
                <a:latin typeface="Noto Sans JP"/>
              </a:rPr>
              <a:t>せて、その交点に相互の関連の有無や度合いを表示し、問題解決への発想を得ようとするもので、交点から発想を得るやり方と、行又は列ごとの集計結果から全体の整合性をチェックしたり、発想したりするやり方とがあり、身近なものとしては、プロ野球やＪリーグなどの勝敗表があります。</a:t>
            </a:r>
          </a:p>
        </p:txBody>
      </p:sp>
      <p:sp>
        <p:nvSpPr>
          <p:cNvPr id="10" name="テキスト ボックス 9">
            <a:extLst>
              <a:ext uri="{FF2B5EF4-FFF2-40B4-BE49-F238E27FC236}">
                <a16:creationId xmlns:a16="http://schemas.microsoft.com/office/drawing/2014/main" id="{013DD94A-B0A0-5749-8F9C-C5F55A4FF9D8}"/>
              </a:ext>
            </a:extLst>
          </p:cNvPr>
          <p:cNvSpPr txBox="1"/>
          <p:nvPr/>
        </p:nvSpPr>
        <p:spPr>
          <a:xfrm>
            <a:off x="4403501" y="5614340"/>
            <a:ext cx="6094324" cy="307777"/>
          </a:xfrm>
          <a:prstGeom prst="rect">
            <a:avLst/>
          </a:prstGeom>
          <a:noFill/>
        </p:spPr>
        <p:txBody>
          <a:bodyPr wrap="square">
            <a:spAutoFit/>
          </a:bodyPr>
          <a:lstStyle/>
          <a:p>
            <a:r>
              <a:rPr lang="en-US" altLang="ja-JP" sz="1400" dirty="0">
                <a:hlinkClick r:id="rId2"/>
              </a:rPr>
              <a:t>jinzai_93_img1.pdf (mhlw.go.jp)</a:t>
            </a:r>
            <a:endParaRPr lang="ja-JP" altLang="en-US" sz="1400" dirty="0"/>
          </a:p>
        </p:txBody>
      </p:sp>
      <p:pic>
        <p:nvPicPr>
          <p:cNvPr id="3" name="図 2">
            <a:extLst>
              <a:ext uri="{FF2B5EF4-FFF2-40B4-BE49-F238E27FC236}">
                <a16:creationId xmlns:a16="http://schemas.microsoft.com/office/drawing/2014/main" id="{37C5A1D1-7AD7-2299-9006-EF4298EBB3FA}"/>
              </a:ext>
            </a:extLst>
          </p:cNvPr>
          <p:cNvPicPr>
            <a:picLocks noChangeAspect="1"/>
          </p:cNvPicPr>
          <p:nvPr/>
        </p:nvPicPr>
        <p:blipFill>
          <a:blip r:embed="rId3"/>
          <a:stretch>
            <a:fillRect/>
          </a:stretch>
        </p:blipFill>
        <p:spPr>
          <a:xfrm>
            <a:off x="3682354" y="3343424"/>
            <a:ext cx="4130203" cy="2129048"/>
          </a:xfrm>
          <a:prstGeom prst="rect">
            <a:avLst/>
          </a:prstGeom>
        </p:spPr>
      </p:pic>
    </p:spTree>
    <p:extLst>
      <p:ext uri="{BB962C8B-B14F-4D97-AF65-F5344CB8AC3E}">
        <p14:creationId xmlns:p14="http://schemas.microsoft.com/office/powerpoint/2010/main" val="15427076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1938992"/>
          </a:xfrm>
          <a:prstGeom prst="rect">
            <a:avLst/>
          </a:prstGeom>
          <a:noFill/>
        </p:spPr>
        <p:txBody>
          <a:bodyPr wrap="square" rtlCol="0">
            <a:spAutoFit/>
          </a:bodyPr>
          <a:lstStyle/>
          <a:p>
            <a:r>
              <a:rPr lang="ja-JP" altLang="en-US" sz="2000" b="1" dirty="0">
                <a:solidFill>
                  <a:srgbClr val="FF0000"/>
                </a:solidFill>
              </a:rPr>
              <a:t>最小二乗法</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誤差を伴う測定値の処理において、その誤差の二乗の和を最小にするようにし、最も確からしい関係式を求める方法。測定で得られた数値の組を、適当なモデルから想定される</a:t>
            </a:r>
            <a:r>
              <a:rPr lang="en-US" altLang="ja-JP" sz="2000" dirty="0">
                <a:latin typeface="Noto Sans JP"/>
              </a:rPr>
              <a:t>1</a:t>
            </a:r>
            <a:r>
              <a:rPr lang="ja-JP" altLang="en-US" sz="2000" dirty="0">
                <a:latin typeface="Noto Sans JP"/>
              </a:rPr>
              <a:t>次関数、対数曲線など特定の関数を用いて近似するときに、想定する関数が測定値に対してよい近似となるように、残差平方和を最小とするような係数を決定する。</a:t>
            </a:r>
          </a:p>
        </p:txBody>
      </p:sp>
      <p:pic>
        <p:nvPicPr>
          <p:cNvPr id="5" name="図 4">
            <a:extLst>
              <a:ext uri="{FF2B5EF4-FFF2-40B4-BE49-F238E27FC236}">
                <a16:creationId xmlns:a16="http://schemas.microsoft.com/office/drawing/2014/main" id="{5878F970-16D8-6E99-32F0-2B860E96311E}"/>
              </a:ext>
            </a:extLst>
          </p:cNvPr>
          <p:cNvPicPr>
            <a:picLocks noChangeAspect="1"/>
          </p:cNvPicPr>
          <p:nvPr/>
        </p:nvPicPr>
        <p:blipFill>
          <a:blip r:embed="rId2"/>
          <a:stretch>
            <a:fillRect/>
          </a:stretch>
        </p:blipFill>
        <p:spPr>
          <a:xfrm>
            <a:off x="4794612" y="3035647"/>
            <a:ext cx="2028220" cy="2812364"/>
          </a:xfrm>
          <a:prstGeom prst="rect">
            <a:avLst/>
          </a:prstGeom>
        </p:spPr>
      </p:pic>
      <p:sp>
        <p:nvSpPr>
          <p:cNvPr id="7" name="テキスト ボックス 6">
            <a:extLst>
              <a:ext uri="{FF2B5EF4-FFF2-40B4-BE49-F238E27FC236}">
                <a16:creationId xmlns:a16="http://schemas.microsoft.com/office/drawing/2014/main" id="{C3EDF9CC-2A56-C789-BFAC-C59079B67A42}"/>
              </a:ext>
            </a:extLst>
          </p:cNvPr>
          <p:cNvSpPr txBox="1"/>
          <p:nvPr/>
        </p:nvSpPr>
        <p:spPr>
          <a:xfrm>
            <a:off x="4865914" y="5848011"/>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spTree>
    <p:extLst>
      <p:ext uri="{BB962C8B-B14F-4D97-AF65-F5344CB8AC3E}">
        <p14:creationId xmlns:p14="http://schemas.microsoft.com/office/powerpoint/2010/main" val="37037448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267476"/>
            <a:ext cx="10015695" cy="1938992"/>
          </a:xfrm>
          <a:prstGeom prst="rect">
            <a:avLst/>
          </a:prstGeom>
          <a:noFill/>
        </p:spPr>
        <p:txBody>
          <a:bodyPr wrap="square" rtlCol="0">
            <a:spAutoFit/>
          </a:bodyPr>
          <a:lstStyle/>
          <a:p>
            <a:r>
              <a:rPr lang="ja-JP" altLang="en-US" sz="2000" b="1" dirty="0">
                <a:solidFill>
                  <a:srgbClr val="FF0000"/>
                </a:solidFill>
              </a:rPr>
              <a:t>回帰分析</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統計的分析手法の一つで、目的変数（結果となる数値）と説明変数（原因となる数値）の因果関係を表す関数式を求めること。</a:t>
            </a:r>
            <a:r>
              <a:rPr lang="en-US" altLang="ja-JP" sz="2000" dirty="0">
                <a:latin typeface="Noto Sans JP"/>
              </a:rPr>
              <a:t>1</a:t>
            </a:r>
            <a:r>
              <a:rPr lang="ja-JP" altLang="en-US" sz="2000" dirty="0">
                <a:latin typeface="Noto Sans JP"/>
              </a:rPr>
              <a:t>つの目的変数を</a:t>
            </a:r>
            <a:r>
              <a:rPr lang="en-US" altLang="ja-JP" sz="2000" dirty="0">
                <a:latin typeface="Noto Sans JP"/>
              </a:rPr>
              <a:t>1</a:t>
            </a:r>
            <a:r>
              <a:rPr lang="ja-JP" altLang="en-US" sz="2000" dirty="0">
                <a:latin typeface="Noto Sans JP"/>
              </a:rPr>
              <a:t>つの説明変数との関係で表すことを単回帰分析、</a:t>
            </a:r>
            <a:r>
              <a:rPr lang="en-US" altLang="ja-JP" sz="2000" dirty="0">
                <a:latin typeface="Noto Sans JP"/>
              </a:rPr>
              <a:t>1</a:t>
            </a:r>
            <a:r>
              <a:rPr lang="ja-JP" altLang="en-US" sz="2000" dirty="0">
                <a:latin typeface="Noto Sans JP"/>
              </a:rPr>
              <a:t>つの目的変数を複数の説明変数との関係で表すことを重回帰分析という。</a:t>
            </a:r>
          </a:p>
        </p:txBody>
      </p:sp>
      <p:sp>
        <p:nvSpPr>
          <p:cNvPr id="7" name="テキスト ボックス 6">
            <a:extLst>
              <a:ext uri="{FF2B5EF4-FFF2-40B4-BE49-F238E27FC236}">
                <a16:creationId xmlns:a16="http://schemas.microsoft.com/office/drawing/2014/main" id="{C3EDF9CC-2A56-C789-BFAC-C59079B67A42}"/>
              </a:ext>
            </a:extLst>
          </p:cNvPr>
          <p:cNvSpPr txBox="1"/>
          <p:nvPr/>
        </p:nvSpPr>
        <p:spPr>
          <a:xfrm>
            <a:off x="4865914" y="5415931"/>
            <a:ext cx="2198076" cy="307777"/>
          </a:xfrm>
          <a:prstGeom prst="rect">
            <a:avLst/>
          </a:prstGeom>
          <a:noFill/>
        </p:spPr>
        <p:txBody>
          <a:bodyPr wrap="square">
            <a:spAutoFit/>
          </a:bodyPr>
          <a:lstStyle/>
          <a:p>
            <a:r>
              <a:rPr lang="ja-JP" altLang="en-US" sz="1400" dirty="0">
                <a:latin typeface="Noto Sans JP"/>
              </a:rPr>
              <a:t>（出典）</a:t>
            </a:r>
            <a:r>
              <a:rPr lang="en-US" altLang="ja-JP" sz="1400" dirty="0">
                <a:latin typeface="Noto Sans JP"/>
              </a:rPr>
              <a:t>Wikipedia</a:t>
            </a:r>
            <a:endParaRPr lang="ja-JP" altLang="en-US" sz="1400" dirty="0"/>
          </a:p>
        </p:txBody>
      </p:sp>
      <p:pic>
        <p:nvPicPr>
          <p:cNvPr id="3" name="図 2">
            <a:extLst>
              <a:ext uri="{FF2B5EF4-FFF2-40B4-BE49-F238E27FC236}">
                <a16:creationId xmlns:a16="http://schemas.microsoft.com/office/drawing/2014/main" id="{1B83507B-A35C-62E0-69F4-B0D9EB08A698}"/>
              </a:ext>
            </a:extLst>
          </p:cNvPr>
          <p:cNvPicPr>
            <a:picLocks noChangeAspect="1"/>
          </p:cNvPicPr>
          <p:nvPr/>
        </p:nvPicPr>
        <p:blipFill>
          <a:blip r:embed="rId2"/>
          <a:stretch>
            <a:fillRect/>
          </a:stretch>
        </p:blipFill>
        <p:spPr>
          <a:xfrm>
            <a:off x="4090339" y="3206468"/>
            <a:ext cx="3388456" cy="2079811"/>
          </a:xfrm>
          <a:prstGeom prst="rect">
            <a:avLst/>
          </a:prstGeom>
        </p:spPr>
      </p:pic>
    </p:spTree>
    <p:extLst>
      <p:ext uri="{BB962C8B-B14F-4D97-AF65-F5344CB8AC3E}">
        <p14:creationId xmlns:p14="http://schemas.microsoft.com/office/powerpoint/2010/main" val="1790218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2486283"/>
            <a:ext cx="10015695" cy="1631216"/>
          </a:xfrm>
          <a:prstGeom prst="rect">
            <a:avLst/>
          </a:prstGeom>
          <a:noFill/>
        </p:spPr>
        <p:txBody>
          <a:bodyPr wrap="square" rtlCol="0">
            <a:spAutoFit/>
          </a:bodyPr>
          <a:lstStyle/>
          <a:p>
            <a:r>
              <a:rPr lang="ja-JP" altLang="en-US" sz="2000" b="1" dirty="0">
                <a:solidFill>
                  <a:srgbClr val="FF0000"/>
                </a:solidFill>
              </a:rPr>
              <a:t>グリーン</a:t>
            </a:r>
            <a:r>
              <a:rPr lang="en-US" altLang="ja-JP" sz="2000" b="1" dirty="0">
                <a:solidFill>
                  <a:srgbClr val="FF0000"/>
                </a:solidFill>
              </a:rPr>
              <a:t>IT</a:t>
            </a:r>
          </a:p>
          <a:p>
            <a:endParaRPr lang="en-US" altLang="ja-JP" sz="2000" b="0" i="0" dirty="0">
              <a:solidFill>
                <a:srgbClr val="333333"/>
              </a:solidFill>
              <a:effectLst/>
              <a:latin typeface="Noto Sans JP"/>
            </a:endParaRPr>
          </a:p>
          <a:p>
            <a:r>
              <a:rPr lang="ja-JP" altLang="en-US" sz="2000" b="0" i="0" dirty="0">
                <a:effectLst/>
                <a:latin typeface="Noto Sans JP"/>
              </a:rPr>
              <a:t>情報技術（</a:t>
            </a:r>
            <a:r>
              <a:rPr lang="en-US" altLang="ja-JP" sz="2000" b="0" i="0" dirty="0">
                <a:effectLst/>
                <a:latin typeface="Noto Sans JP"/>
              </a:rPr>
              <a:t>IT</a:t>
            </a:r>
            <a:r>
              <a:rPr lang="ja-JP" altLang="en-US" sz="2000" b="0" i="0" dirty="0">
                <a:effectLst/>
                <a:latin typeface="Noto Sans JP"/>
              </a:rPr>
              <a:t>）を用いて脱炭素社会構築に向けて社会や企業の環境負荷低減につなげる技術のことをいい、「情報システムそのものの環境負荷低減」と「情報システムによる環境負荷低減」の二つの側面がある。</a:t>
            </a:r>
            <a:endParaRPr lang="en-US" altLang="ja-JP" sz="2000" b="0" i="0" dirty="0">
              <a:solidFill>
                <a:srgbClr val="333333"/>
              </a:solidFill>
              <a:effectLst/>
              <a:latin typeface="Noto Sans JP"/>
            </a:endParaRPr>
          </a:p>
        </p:txBody>
      </p:sp>
    </p:spTree>
    <p:extLst>
      <p:ext uri="{BB962C8B-B14F-4D97-AF65-F5344CB8AC3E}">
        <p14:creationId xmlns:p14="http://schemas.microsoft.com/office/powerpoint/2010/main" val="2690524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47958" y="1096655"/>
            <a:ext cx="10015695" cy="1323439"/>
          </a:xfrm>
          <a:prstGeom prst="rect">
            <a:avLst/>
          </a:prstGeom>
          <a:noFill/>
        </p:spPr>
        <p:txBody>
          <a:bodyPr wrap="square" rtlCol="0">
            <a:spAutoFit/>
          </a:bodyPr>
          <a:lstStyle/>
          <a:p>
            <a:r>
              <a:rPr lang="ja-JP" altLang="en-US" sz="2000" b="1" dirty="0">
                <a:solidFill>
                  <a:srgbClr val="FF0000"/>
                </a:solidFill>
              </a:rPr>
              <a:t>散布図</a:t>
            </a:r>
            <a:endParaRPr lang="en-US" altLang="ja-JP" sz="2000" b="1" dirty="0">
              <a:solidFill>
                <a:srgbClr val="FF0000"/>
              </a:solidFill>
            </a:endParaRPr>
          </a:p>
          <a:p>
            <a:endParaRPr lang="en-US" altLang="ja-JP" sz="2000" b="0" i="0" dirty="0">
              <a:effectLst/>
              <a:latin typeface="Noto Sans JP"/>
            </a:endParaRPr>
          </a:p>
          <a:p>
            <a:r>
              <a:rPr lang="ja-JP" altLang="en-US" sz="2000" dirty="0">
                <a:latin typeface="Noto Sans JP"/>
              </a:rPr>
              <a:t>横軸と縦軸にそれぞれ別の量をとり、データが当てはまるところに点を打って示す（プロットする）グラフのこと。</a:t>
            </a:r>
            <a:r>
              <a:rPr lang="en-US" altLang="ja-JP" sz="2000" dirty="0">
                <a:latin typeface="Noto Sans JP"/>
              </a:rPr>
              <a:t>2</a:t>
            </a:r>
            <a:r>
              <a:rPr lang="ja-JP" altLang="en-US" sz="2000" dirty="0">
                <a:latin typeface="Noto Sans JP"/>
              </a:rPr>
              <a:t>つの量に関係があるかどうかをみるのに有用である。</a:t>
            </a:r>
          </a:p>
        </p:txBody>
      </p:sp>
      <p:pic>
        <p:nvPicPr>
          <p:cNvPr id="5" name="図 4">
            <a:extLst>
              <a:ext uri="{FF2B5EF4-FFF2-40B4-BE49-F238E27FC236}">
                <a16:creationId xmlns:a16="http://schemas.microsoft.com/office/drawing/2014/main" id="{0ACA0B8A-534D-0486-DA32-26D4F9C345F6}"/>
              </a:ext>
            </a:extLst>
          </p:cNvPr>
          <p:cNvPicPr>
            <a:picLocks noChangeAspect="1"/>
          </p:cNvPicPr>
          <p:nvPr/>
        </p:nvPicPr>
        <p:blipFill>
          <a:blip r:embed="rId2"/>
          <a:stretch>
            <a:fillRect/>
          </a:stretch>
        </p:blipFill>
        <p:spPr>
          <a:xfrm>
            <a:off x="4154156" y="2531347"/>
            <a:ext cx="3432350" cy="3432350"/>
          </a:xfrm>
          <a:prstGeom prst="rect">
            <a:avLst/>
          </a:prstGeom>
        </p:spPr>
      </p:pic>
      <p:sp>
        <p:nvSpPr>
          <p:cNvPr id="7" name="テキスト ボックス 6">
            <a:extLst>
              <a:ext uri="{FF2B5EF4-FFF2-40B4-BE49-F238E27FC236}">
                <a16:creationId xmlns:a16="http://schemas.microsoft.com/office/drawing/2014/main" id="{6CF8747B-B22C-C713-41BC-49E8ECE24571}"/>
              </a:ext>
            </a:extLst>
          </p:cNvPr>
          <p:cNvSpPr txBox="1"/>
          <p:nvPr/>
        </p:nvSpPr>
        <p:spPr>
          <a:xfrm>
            <a:off x="5056834" y="5963697"/>
            <a:ext cx="6094324" cy="276999"/>
          </a:xfrm>
          <a:prstGeom prst="rect">
            <a:avLst/>
          </a:prstGeom>
          <a:noFill/>
        </p:spPr>
        <p:txBody>
          <a:bodyPr wrap="square">
            <a:spAutoFit/>
          </a:bodyPr>
          <a:lstStyle/>
          <a:p>
            <a:r>
              <a:rPr lang="ja-JP" altLang="en-US" sz="1200" dirty="0">
                <a:hlinkClick r:id="rId3"/>
              </a:rPr>
              <a:t>散布図 </a:t>
            </a:r>
            <a:r>
              <a:rPr lang="en-US" altLang="ja-JP" sz="1200" dirty="0">
                <a:hlinkClick r:id="rId3"/>
              </a:rPr>
              <a:t>(stat.go.jp)</a:t>
            </a:r>
            <a:endParaRPr lang="ja-JP" altLang="en-US" sz="1200" dirty="0"/>
          </a:p>
        </p:txBody>
      </p:sp>
    </p:spTree>
    <p:extLst>
      <p:ext uri="{BB962C8B-B14F-4D97-AF65-F5344CB8AC3E}">
        <p14:creationId xmlns:p14="http://schemas.microsoft.com/office/powerpoint/2010/main" val="1658138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278994"/>
            <a:ext cx="10015695" cy="1938992"/>
          </a:xfrm>
          <a:prstGeom prst="rect">
            <a:avLst/>
          </a:prstGeom>
          <a:noFill/>
        </p:spPr>
        <p:txBody>
          <a:bodyPr wrap="square" rtlCol="0">
            <a:spAutoFit/>
          </a:bodyPr>
          <a:lstStyle/>
          <a:p>
            <a:r>
              <a:rPr lang="en-US" altLang="ja-JP" sz="2000" b="1" dirty="0">
                <a:solidFill>
                  <a:srgbClr val="FF0000"/>
                </a:solidFill>
              </a:rPr>
              <a:t>SDGs(Sustainable Development Goals)</a:t>
            </a:r>
          </a:p>
          <a:p>
            <a:endParaRPr lang="en-US" altLang="ja-JP" sz="2000" b="0" i="0" dirty="0">
              <a:solidFill>
                <a:srgbClr val="333333"/>
              </a:solidFill>
              <a:effectLst/>
              <a:latin typeface="Noto Sans JP"/>
            </a:endParaRPr>
          </a:p>
          <a:p>
            <a:r>
              <a:rPr lang="ja-JP" altLang="en-US" sz="2000" b="0" i="0" dirty="0">
                <a:effectLst/>
                <a:latin typeface="Noto Sans JP"/>
              </a:rPr>
              <a:t>日本語に直訳すると「持続可能な開発目標」という意味</a:t>
            </a:r>
            <a:r>
              <a:rPr lang="ja-JP" altLang="en-US" sz="2000" dirty="0">
                <a:latin typeface="Noto Sans JP"/>
              </a:rPr>
              <a:t>。</a:t>
            </a:r>
            <a:r>
              <a:rPr lang="en-US" altLang="ja-JP" sz="2000" dirty="0">
                <a:latin typeface="Noto Sans JP"/>
              </a:rPr>
              <a:t>2030</a:t>
            </a:r>
            <a:r>
              <a:rPr lang="ja-JP" altLang="en-US" sz="2000" dirty="0">
                <a:latin typeface="Noto Sans JP"/>
              </a:rPr>
              <a:t>年までに達成すべき</a:t>
            </a:r>
            <a:r>
              <a:rPr lang="en-US" altLang="ja-JP" sz="2000" dirty="0">
                <a:latin typeface="Noto Sans JP"/>
              </a:rPr>
              <a:t>17</a:t>
            </a:r>
            <a:r>
              <a:rPr lang="ja-JP" altLang="en-US" sz="2000" dirty="0">
                <a:latin typeface="Noto Sans JP"/>
              </a:rPr>
              <a:t>の目標が掲げられており、これらは</a:t>
            </a:r>
            <a:r>
              <a:rPr lang="en-US" altLang="ja-JP" sz="2000" dirty="0">
                <a:latin typeface="Noto Sans JP"/>
              </a:rPr>
              <a:t>2015</a:t>
            </a:r>
            <a:r>
              <a:rPr lang="ja-JP" altLang="en-US" sz="2000" dirty="0">
                <a:latin typeface="Noto Sans JP"/>
              </a:rPr>
              <a:t>年に開催された国連サミットにおいて採択された。</a:t>
            </a:r>
            <a:r>
              <a:rPr lang="en-US" altLang="ja-JP" sz="2000" dirty="0">
                <a:latin typeface="Noto Sans JP"/>
              </a:rPr>
              <a:t>SDGs</a:t>
            </a:r>
            <a:r>
              <a:rPr lang="ja-JP" altLang="en-US" sz="2000" dirty="0">
                <a:latin typeface="Noto Sans JP"/>
              </a:rPr>
              <a:t>で掲げられている目標は、貧困やジェンダーの問題、地球環境の保護、経済成長といった幅広いジャンルに及ぶ。</a:t>
            </a:r>
            <a:endParaRPr lang="en-US" altLang="ja-JP" sz="2000" b="0" i="0" dirty="0">
              <a:solidFill>
                <a:srgbClr val="333333"/>
              </a:solidFill>
              <a:effectLst/>
              <a:latin typeface="Noto Sans JP"/>
            </a:endParaRPr>
          </a:p>
        </p:txBody>
      </p:sp>
      <p:pic>
        <p:nvPicPr>
          <p:cNvPr id="1026" name="Picture 2">
            <a:extLst>
              <a:ext uri="{FF2B5EF4-FFF2-40B4-BE49-F238E27FC236}">
                <a16:creationId xmlns:a16="http://schemas.microsoft.com/office/drawing/2014/main" id="{05E644FD-3227-E8E9-6621-302610FC9F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6272" y="3433382"/>
            <a:ext cx="4299455" cy="2549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7296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918742"/>
            <a:ext cx="10015695" cy="1631216"/>
          </a:xfrm>
          <a:prstGeom prst="rect">
            <a:avLst/>
          </a:prstGeom>
          <a:noFill/>
        </p:spPr>
        <p:txBody>
          <a:bodyPr wrap="square" rtlCol="0">
            <a:spAutoFit/>
          </a:bodyPr>
          <a:lstStyle/>
          <a:p>
            <a:r>
              <a:rPr lang="ja-JP" altLang="en-US" sz="2000" b="1" dirty="0">
                <a:solidFill>
                  <a:srgbClr val="FF0000"/>
                </a:solidFill>
              </a:rPr>
              <a:t>ステークホルダー</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株主・経営者・従業員・顧客・取引先のほか、金融機関、行政機関、各種団体など、企業のあらゆる利害関係者を指す言葉。 利益でも損失でも、何らかの影響を企業に及ぼす存在であればステークホルダーであり、必ずしもその利害は一致しない。</a:t>
            </a:r>
            <a:endParaRPr lang="en-US" altLang="ja-JP" sz="2000" b="0" i="0" dirty="0">
              <a:solidFill>
                <a:srgbClr val="333333"/>
              </a:solidFill>
              <a:effectLst/>
              <a:latin typeface="Noto Sans JP"/>
            </a:endParaRPr>
          </a:p>
        </p:txBody>
      </p:sp>
      <p:graphicFrame>
        <p:nvGraphicFramePr>
          <p:cNvPr id="2" name="図表 1">
            <a:extLst>
              <a:ext uri="{FF2B5EF4-FFF2-40B4-BE49-F238E27FC236}">
                <a16:creationId xmlns:a16="http://schemas.microsoft.com/office/drawing/2014/main" id="{1C8DCE02-42AF-7F12-CF32-F7711DE0D22A}"/>
              </a:ext>
            </a:extLst>
          </p:cNvPr>
          <p:cNvGraphicFramePr/>
          <p:nvPr>
            <p:extLst>
              <p:ext uri="{D42A27DB-BD31-4B8C-83A1-F6EECF244321}">
                <p14:modId xmlns:p14="http://schemas.microsoft.com/office/powerpoint/2010/main" val="650941006"/>
              </p:ext>
            </p:extLst>
          </p:nvPr>
        </p:nvGraphicFramePr>
        <p:xfrm>
          <a:off x="3036835" y="2791118"/>
          <a:ext cx="5946391" cy="36764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5626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020898"/>
            <a:ext cx="10015695" cy="1631216"/>
          </a:xfrm>
          <a:prstGeom prst="rect">
            <a:avLst/>
          </a:prstGeom>
          <a:noFill/>
        </p:spPr>
        <p:txBody>
          <a:bodyPr wrap="square" rtlCol="0">
            <a:spAutoFit/>
          </a:bodyPr>
          <a:lstStyle/>
          <a:p>
            <a:r>
              <a:rPr lang="ja-JP" altLang="en-US" sz="2000" b="1" dirty="0">
                <a:solidFill>
                  <a:srgbClr val="FF0000"/>
                </a:solidFill>
              </a:rPr>
              <a:t>コーポレートブランド</a:t>
            </a:r>
            <a:endParaRPr lang="en-US" altLang="ja-JP" sz="2000" b="1" dirty="0">
              <a:solidFill>
                <a:srgbClr val="FF0000"/>
              </a:solidFill>
            </a:endParaRPr>
          </a:p>
          <a:p>
            <a:endParaRPr lang="en-US" altLang="ja-JP" sz="2000" b="0" i="0" dirty="0">
              <a:solidFill>
                <a:srgbClr val="333333"/>
              </a:solidFill>
              <a:effectLst/>
              <a:latin typeface="Noto Sans JP"/>
            </a:endParaRPr>
          </a:p>
          <a:p>
            <a:r>
              <a:rPr lang="ja-JP" altLang="en-US" sz="2000" b="0" i="0" dirty="0">
                <a:effectLst/>
                <a:latin typeface="Noto Sans JP"/>
              </a:rPr>
              <a:t>いわゆる企業ブランドのこと。個々の商品やサービスに対する商品（プロダクト）ブランド、カテゴリブランド、事業ブランドなどの上位に位置し、企業全体のイメージや価値を決定づけるもの。</a:t>
            </a:r>
            <a:endParaRPr lang="en-US" altLang="ja-JP" sz="2000" b="0" i="0" dirty="0">
              <a:solidFill>
                <a:srgbClr val="333333"/>
              </a:solidFill>
              <a:effectLst/>
              <a:latin typeface="Noto Sans JP"/>
            </a:endParaRPr>
          </a:p>
        </p:txBody>
      </p:sp>
      <p:sp>
        <p:nvSpPr>
          <p:cNvPr id="3" name="フローチャート: 処理 2">
            <a:extLst>
              <a:ext uri="{FF2B5EF4-FFF2-40B4-BE49-F238E27FC236}">
                <a16:creationId xmlns:a16="http://schemas.microsoft.com/office/drawing/2014/main" id="{9E40F1E3-6E96-2B4C-4A36-07B9638D3AF5}"/>
              </a:ext>
            </a:extLst>
          </p:cNvPr>
          <p:cNvSpPr/>
          <p:nvPr/>
        </p:nvSpPr>
        <p:spPr>
          <a:xfrm>
            <a:off x="4340888" y="2883877"/>
            <a:ext cx="3024554" cy="46222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コーポレートブランド</a:t>
            </a:r>
          </a:p>
        </p:txBody>
      </p:sp>
      <p:sp>
        <p:nvSpPr>
          <p:cNvPr id="5" name="フローチャート: 処理 4">
            <a:extLst>
              <a:ext uri="{FF2B5EF4-FFF2-40B4-BE49-F238E27FC236}">
                <a16:creationId xmlns:a16="http://schemas.microsoft.com/office/drawing/2014/main" id="{F6A3E8D8-7D1B-0A87-72CD-10B3D858A201}"/>
              </a:ext>
            </a:extLst>
          </p:cNvPr>
          <p:cNvSpPr/>
          <p:nvPr/>
        </p:nvSpPr>
        <p:spPr>
          <a:xfrm>
            <a:off x="3165231" y="3800603"/>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事業ブランド</a:t>
            </a:r>
          </a:p>
        </p:txBody>
      </p:sp>
      <p:sp>
        <p:nvSpPr>
          <p:cNvPr id="6" name="フローチャート: 処理 5">
            <a:extLst>
              <a:ext uri="{FF2B5EF4-FFF2-40B4-BE49-F238E27FC236}">
                <a16:creationId xmlns:a16="http://schemas.microsoft.com/office/drawing/2014/main" id="{3D8B3E80-07D5-06D9-6BCE-C491DEF3606A}"/>
              </a:ext>
            </a:extLst>
          </p:cNvPr>
          <p:cNvSpPr/>
          <p:nvPr/>
        </p:nvSpPr>
        <p:spPr>
          <a:xfrm>
            <a:off x="7457551" y="3809627"/>
            <a:ext cx="2152022" cy="462224"/>
          </a:xfrm>
          <a:prstGeom prst="flowChartProcess">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kumimoji="1" lang="ja-JP" altLang="en-US" b="1" dirty="0"/>
              <a:t>事業ブランド</a:t>
            </a:r>
          </a:p>
        </p:txBody>
      </p:sp>
      <p:sp>
        <p:nvSpPr>
          <p:cNvPr id="7" name="フローチャート: 処理 6">
            <a:extLst>
              <a:ext uri="{FF2B5EF4-FFF2-40B4-BE49-F238E27FC236}">
                <a16:creationId xmlns:a16="http://schemas.microsoft.com/office/drawing/2014/main" id="{BBADE466-7ABE-A00F-DC3B-EBC5413BE992}"/>
              </a:ext>
            </a:extLst>
          </p:cNvPr>
          <p:cNvSpPr/>
          <p:nvPr/>
        </p:nvSpPr>
        <p:spPr>
          <a:xfrm>
            <a:off x="1932633" y="4903499"/>
            <a:ext cx="2152022" cy="462224"/>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sp>
        <p:nvSpPr>
          <p:cNvPr id="8" name="フローチャート: 処理 7">
            <a:extLst>
              <a:ext uri="{FF2B5EF4-FFF2-40B4-BE49-F238E27FC236}">
                <a16:creationId xmlns:a16="http://schemas.microsoft.com/office/drawing/2014/main" id="{BCB97B6E-EE30-212E-18CB-536F399608B9}"/>
              </a:ext>
            </a:extLst>
          </p:cNvPr>
          <p:cNvSpPr/>
          <p:nvPr/>
        </p:nvSpPr>
        <p:spPr>
          <a:xfrm>
            <a:off x="4491613" y="4903499"/>
            <a:ext cx="2152022" cy="462224"/>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sp>
        <p:nvSpPr>
          <p:cNvPr id="9" name="フローチャート: 処理 8">
            <a:extLst>
              <a:ext uri="{FF2B5EF4-FFF2-40B4-BE49-F238E27FC236}">
                <a16:creationId xmlns:a16="http://schemas.microsoft.com/office/drawing/2014/main" id="{0857548B-5F2C-408F-00A5-04B2A243845A}"/>
              </a:ext>
            </a:extLst>
          </p:cNvPr>
          <p:cNvSpPr/>
          <p:nvPr/>
        </p:nvSpPr>
        <p:spPr>
          <a:xfrm>
            <a:off x="7457551" y="4908150"/>
            <a:ext cx="2152022" cy="457573"/>
          </a:xfrm>
          <a:prstGeom prst="flowChart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b="1" dirty="0"/>
              <a:t>商品ブランド</a:t>
            </a:r>
          </a:p>
        </p:txBody>
      </p:sp>
      <p:cxnSp>
        <p:nvCxnSpPr>
          <p:cNvPr id="11" name="コネクタ: カギ線 10">
            <a:extLst>
              <a:ext uri="{FF2B5EF4-FFF2-40B4-BE49-F238E27FC236}">
                <a16:creationId xmlns:a16="http://schemas.microsoft.com/office/drawing/2014/main" id="{AD93479A-876A-FD4C-725B-D49242B7163F}"/>
              </a:ext>
            </a:extLst>
          </p:cNvPr>
          <p:cNvCxnSpPr>
            <a:stCxn id="3" idx="2"/>
            <a:endCxn id="5" idx="0"/>
          </p:cNvCxnSpPr>
          <p:nvPr/>
        </p:nvCxnSpPr>
        <p:spPr>
          <a:xfrm rot="5400000">
            <a:off x="4819953" y="2767391"/>
            <a:ext cx="454502" cy="161192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 name="コネクタ: カギ線 11">
            <a:extLst>
              <a:ext uri="{FF2B5EF4-FFF2-40B4-BE49-F238E27FC236}">
                <a16:creationId xmlns:a16="http://schemas.microsoft.com/office/drawing/2014/main" id="{9EC51A75-81D5-BAA9-2EBC-9860207B99DE}"/>
              </a:ext>
            </a:extLst>
          </p:cNvPr>
          <p:cNvCxnSpPr>
            <a:cxnSpLocks/>
            <a:stCxn id="3" idx="2"/>
            <a:endCxn id="6" idx="0"/>
          </p:cNvCxnSpPr>
          <p:nvPr/>
        </p:nvCxnSpPr>
        <p:spPr>
          <a:xfrm rot="16200000" flipH="1">
            <a:off x="6961600" y="2237665"/>
            <a:ext cx="463526" cy="268039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6" name="コネクタ: カギ線 15">
            <a:extLst>
              <a:ext uri="{FF2B5EF4-FFF2-40B4-BE49-F238E27FC236}">
                <a16:creationId xmlns:a16="http://schemas.microsoft.com/office/drawing/2014/main" id="{116C0F67-75C8-4097-B73F-51517FBEBB1C}"/>
              </a:ext>
            </a:extLst>
          </p:cNvPr>
          <p:cNvCxnSpPr>
            <a:cxnSpLocks/>
            <a:stCxn id="5" idx="2"/>
            <a:endCxn id="8" idx="0"/>
          </p:cNvCxnSpPr>
          <p:nvPr/>
        </p:nvCxnSpPr>
        <p:spPr>
          <a:xfrm rot="16200000" flipH="1">
            <a:off x="4584097" y="3919972"/>
            <a:ext cx="640672" cy="1326382"/>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9" name="コネクタ: カギ線 18">
            <a:extLst>
              <a:ext uri="{FF2B5EF4-FFF2-40B4-BE49-F238E27FC236}">
                <a16:creationId xmlns:a16="http://schemas.microsoft.com/office/drawing/2014/main" id="{8E801B57-7968-9FCB-E9AB-A76CA538FDE6}"/>
              </a:ext>
            </a:extLst>
          </p:cNvPr>
          <p:cNvCxnSpPr>
            <a:cxnSpLocks/>
            <a:stCxn id="5" idx="2"/>
            <a:endCxn id="7" idx="0"/>
          </p:cNvCxnSpPr>
          <p:nvPr/>
        </p:nvCxnSpPr>
        <p:spPr>
          <a:xfrm rot="5400000">
            <a:off x="3304607" y="3966864"/>
            <a:ext cx="640672" cy="123259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24" name="直線コネクタ 23">
            <a:extLst>
              <a:ext uri="{FF2B5EF4-FFF2-40B4-BE49-F238E27FC236}">
                <a16:creationId xmlns:a16="http://schemas.microsoft.com/office/drawing/2014/main" id="{F7C18891-AFF7-1F07-6B85-49542F0887DB}"/>
              </a:ext>
            </a:extLst>
          </p:cNvPr>
          <p:cNvCxnSpPr>
            <a:stCxn id="6" idx="2"/>
            <a:endCxn id="9" idx="0"/>
          </p:cNvCxnSpPr>
          <p:nvPr/>
        </p:nvCxnSpPr>
        <p:spPr>
          <a:xfrm>
            <a:off x="8533562" y="4271851"/>
            <a:ext cx="0" cy="63629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1851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88152" y="1151339"/>
            <a:ext cx="10015695" cy="1631216"/>
          </a:xfrm>
          <a:prstGeom prst="rect">
            <a:avLst/>
          </a:prstGeom>
          <a:noFill/>
        </p:spPr>
        <p:txBody>
          <a:bodyPr wrap="square" rtlCol="0">
            <a:spAutoFit/>
          </a:bodyPr>
          <a:lstStyle/>
          <a:p>
            <a:r>
              <a:rPr lang="en-US" altLang="ja-JP" sz="2000" b="1" dirty="0">
                <a:solidFill>
                  <a:srgbClr val="FF0000"/>
                </a:solidFill>
              </a:rPr>
              <a:t>PDCA</a:t>
            </a:r>
            <a:r>
              <a:rPr lang="ja-JP" altLang="en-US" sz="2000" b="1" dirty="0">
                <a:solidFill>
                  <a:srgbClr val="FF0000"/>
                </a:solidFill>
              </a:rPr>
              <a:t>（</a:t>
            </a:r>
            <a:r>
              <a:rPr lang="en-US" altLang="ja-JP" sz="2000" b="1" dirty="0">
                <a:solidFill>
                  <a:srgbClr val="FF0000"/>
                </a:solidFill>
              </a:rPr>
              <a:t>Plan Do Check Act</a:t>
            </a:r>
            <a:r>
              <a:rPr lang="ja-JP" altLang="en-US" sz="2000" b="1" dirty="0">
                <a:solidFill>
                  <a:srgbClr val="FF0000"/>
                </a:solidFill>
              </a:rPr>
              <a:t>）</a:t>
            </a:r>
            <a:endParaRPr lang="en-US" altLang="ja-JP" sz="2000" b="0" i="0" dirty="0">
              <a:solidFill>
                <a:srgbClr val="333333"/>
              </a:solidFill>
              <a:effectLst/>
              <a:latin typeface="Noto Sans JP"/>
            </a:endParaRPr>
          </a:p>
          <a:p>
            <a:endParaRPr lang="en-US" altLang="ja-JP" sz="2000" b="0" i="0" dirty="0">
              <a:effectLst/>
              <a:latin typeface="Noto Sans JP"/>
            </a:endParaRPr>
          </a:p>
          <a:p>
            <a:r>
              <a:rPr lang="en-US" altLang="ja-JP" sz="2000" b="0" i="0" dirty="0">
                <a:effectLst/>
                <a:latin typeface="Noto Sans JP"/>
              </a:rPr>
              <a:t>Plan</a:t>
            </a:r>
            <a:r>
              <a:rPr lang="ja-JP" altLang="en-US" sz="2000" b="0" i="0" dirty="0">
                <a:effectLst/>
                <a:latin typeface="Noto Sans JP"/>
              </a:rPr>
              <a:t>（計画）</a:t>
            </a:r>
            <a:r>
              <a:rPr lang="en-US" altLang="ja-JP" sz="2000" b="0" i="0" dirty="0">
                <a:effectLst/>
                <a:latin typeface="Noto Sans JP"/>
              </a:rPr>
              <a:t>→Do</a:t>
            </a:r>
            <a:r>
              <a:rPr lang="ja-JP" altLang="en-US" sz="2000" b="0" i="0" dirty="0">
                <a:effectLst/>
                <a:latin typeface="Noto Sans JP"/>
              </a:rPr>
              <a:t>（実行</a:t>
            </a:r>
            <a:r>
              <a:rPr lang="ja-JP" altLang="en-US" sz="2000" dirty="0">
                <a:latin typeface="Noto Sans JP"/>
              </a:rPr>
              <a:t>）</a:t>
            </a:r>
            <a:r>
              <a:rPr lang="en-US" altLang="ja-JP" sz="2000" b="0" i="0" dirty="0">
                <a:effectLst/>
                <a:latin typeface="Noto Sans JP"/>
              </a:rPr>
              <a:t>→Check</a:t>
            </a:r>
            <a:r>
              <a:rPr lang="ja-JP" altLang="en-US" sz="2000" b="0" i="0" dirty="0">
                <a:effectLst/>
                <a:latin typeface="Noto Sans JP"/>
              </a:rPr>
              <a:t>（評価</a:t>
            </a:r>
            <a:r>
              <a:rPr lang="ja-JP" altLang="en-US" sz="2000" dirty="0">
                <a:latin typeface="Noto Sans JP"/>
              </a:rPr>
              <a:t>）</a:t>
            </a:r>
            <a:r>
              <a:rPr lang="en-US" altLang="ja-JP" sz="2000" b="0" i="0" dirty="0">
                <a:effectLst/>
                <a:latin typeface="Noto Sans JP"/>
              </a:rPr>
              <a:t>→Act</a:t>
            </a:r>
            <a:r>
              <a:rPr lang="ja-JP" altLang="en-US" sz="2000" b="0" i="0" dirty="0">
                <a:effectLst/>
                <a:latin typeface="Noto Sans JP"/>
              </a:rPr>
              <a:t>（見直し・改善）の</a:t>
            </a:r>
            <a:r>
              <a:rPr lang="en-US" altLang="ja-JP" sz="2000" b="0" i="0" dirty="0">
                <a:effectLst/>
                <a:latin typeface="Noto Sans JP"/>
              </a:rPr>
              <a:t>4</a:t>
            </a:r>
            <a:r>
              <a:rPr lang="ja-JP" altLang="en-US" sz="2000" b="0" i="0" dirty="0">
                <a:effectLst/>
                <a:latin typeface="Noto Sans JP"/>
              </a:rPr>
              <a:t>段階を繰り返すことによって、業務を継続的に改善する手法のこと。各種のマネジメント手法に取り入れられている。</a:t>
            </a:r>
            <a:endParaRPr lang="en-US" altLang="ja-JP" sz="2000" b="0" i="0" dirty="0">
              <a:solidFill>
                <a:srgbClr val="333333"/>
              </a:solidFill>
              <a:effectLst/>
              <a:latin typeface="Noto Sans JP"/>
            </a:endParaRPr>
          </a:p>
        </p:txBody>
      </p:sp>
      <p:pic>
        <p:nvPicPr>
          <p:cNvPr id="2050" name="Picture 2">
            <a:extLst>
              <a:ext uri="{FF2B5EF4-FFF2-40B4-BE49-F238E27FC236}">
                <a16:creationId xmlns:a16="http://schemas.microsoft.com/office/drawing/2014/main" id="{F8AF7C4A-0478-1E65-D061-DCEA4C8752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866" y="2782555"/>
            <a:ext cx="3522785" cy="3522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23980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1601</TotalTime>
  <Words>3851</Words>
  <Application>Microsoft Office PowerPoint</Application>
  <PresentationFormat>ワイド画面</PresentationFormat>
  <Paragraphs>300</Paragraphs>
  <Slides>50</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50</vt:i4>
      </vt:variant>
    </vt:vector>
  </HeadingPairs>
  <TitlesOfParts>
    <vt:vector size="55" baseType="lpstr">
      <vt:lpstr>Noto Sans JP</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599</cp:revision>
  <dcterms:created xsi:type="dcterms:W3CDTF">2023-10-19T04:21:29Z</dcterms:created>
  <dcterms:modified xsi:type="dcterms:W3CDTF">2023-12-28T07:27:14Z</dcterms:modified>
</cp:coreProperties>
</file>